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0" r:id="rId2"/>
    <p:sldId id="293" r:id="rId3"/>
    <p:sldId id="261" r:id="rId4"/>
    <p:sldId id="262" r:id="rId5"/>
    <p:sldId id="263" r:id="rId6"/>
    <p:sldId id="266" r:id="rId7"/>
    <p:sldId id="286" r:id="rId8"/>
    <p:sldId id="287" r:id="rId9"/>
    <p:sldId id="288" r:id="rId10"/>
    <p:sldId id="289" r:id="rId11"/>
    <p:sldId id="290" r:id="rId12"/>
    <p:sldId id="291" r:id="rId13"/>
    <p:sldId id="281" r:id="rId14"/>
    <p:sldId id="269" r:id="rId15"/>
    <p:sldId id="272" r:id="rId16"/>
    <p:sldId id="278" r:id="rId17"/>
    <p:sldId id="285" r:id="rId18"/>
    <p:sldId id="279" r:id="rId19"/>
    <p:sldId id="292" r:id="rId20"/>
    <p:sldId id="282" r:id="rId21"/>
    <p:sldId id="273" r:id="rId22"/>
    <p:sldId id="277" r:id="rId23"/>
    <p:sldId id="274" r:id="rId24"/>
    <p:sldId id="284" r:id="rId25"/>
    <p:sldId id="294" r:id="rId26"/>
    <p:sldId id="264" r:id="rId27"/>
    <p:sldId id="27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90" autoAdjust="0"/>
  </p:normalViewPr>
  <p:slideViewPr>
    <p:cSldViewPr snapToGrid="0">
      <p:cViewPr varScale="1">
        <p:scale>
          <a:sx n="80" d="100"/>
          <a:sy n="80" d="100"/>
        </p:scale>
        <p:origin x="75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Population served</c:v>
                </c:pt>
              </c:strCache>
            </c:strRef>
          </c:tx>
          <c:spPr>
            <a:solidFill>
              <a:srgbClr val="FF0000"/>
            </a:solidFill>
            <a:ln>
              <a:noFill/>
            </a:ln>
            <a:effectLst/>
          </c:spPr>
          <c:invertIfNegative val="0"/>
          <c:dPt>
            <c:idx val="1"/>
            <c:invertIfNegative val="0"/>
            <c:bubble3D val="0"/>
            <c:spPr>
              <a:solidFill>
                <a:srgbClr val="0000FF"/>
              </a:solidFill>
              <a:ln>
                <a:noFill/>
              </a:ln>
              <a:effectLst/>
            </c:spPr>
            <c:extLst>
              <c:ext xmlns:c16="http://schemas.microsoft.com/office/drawing/2014/chart" uri="{C3380CC4-5D6E-409C-BE32-E72D297353CC}">
                <c16:uniqueId val="{00000001-AFBA-462A-B4D0-6BA84382E6FF}"/>
              </c:ext>
            </c:extLst>
          </c:dPt>
          <c:cat>
            <c:strRef>
              <c:f>Sheet1!$A$2:$A$3</c:f>
              <c:strCache>
                <c:ptCount val="2"/>
                <c:pt idx="0">
                  <c:v>Car (60 min)</c:v>
                </c:pt>
                <c:pt idx="1">
                  <c:v>Transit with shuttle (90 min)</c:v>
                </c:pt>
              </c:strCache>
            </c:strRef>
          </c:cat>
          <c:val>
            <c:numRef>
              <c:f>Sheet1!$B$2:$B$3</c:f>
              <c:numCache>
                <c:formatCode>General</c:formatCode>
                <c:ptCount val="2"/>
                <c:pt idx="0">
                  <c:v>2057480</c:v>
                </c:pt>
                <c:pt idx="1">
                  <c:v>301040</c:v>
                </c:pt>
              </c:numCache>
            </c:numRef>
          </c:val>
          <c:extLst>
            <c:ext xmlns:c16="http://schemas.microsoft.com/office/drawing/2014/chart" uri="{C3380CC4-5D6E-409C-BE32-E72D297353CC}">
              <c16:uniqueId val="{00000002-AFBA-462A-B4D0-6BA84382E6FF}"/>
            </c:ext>
          </c:extLst>
        </c:ser>
        <c:dLbls>
          <c:showLegendKey val="0"/>
          <c:showVal val="0"/>
          <c:showCatName val="0"/>
          <c:showSerName val="0"/>
          <c:showPercent val="0"/>
          <c:showBubbleSize val="0"/>
        </c:dLbls>
        <c:gapWidth val="219"/>
        <c:overlap val="-27"/>
        <c:axId val="972441759"/>
        <c:axId val="972440095"/>
      </c:barChart>
      <c:catAx>
        <c:axId val="972441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0095"/>
        <c:crosses val="autoZero"/>
        <c:auto val="1"/>
        <c:lblAlgn val="ctr"/>
        <c:lblOffset val="100"/>
        <c:noMultiLvlLbl val="0"/>
      </c:catAx>
      <c:valAx>
        <c:axId val="97244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17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Area covered (sq. mi.)</c:v>
                </c:pt>
              </c:strCache>
            </c:strRef>
          </c:tx>
          <c:spPr>
            <a:solidFill>
              <a:schemeClr val="accent2"/>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A718-40D3-A5AD-4980CD770248}"/>
              </c:ext>
            </c:extLst>
          </c:dPt>
          <c:dPt>
            <c:idx val="1"/>
            <c:invertIfNegative val="0"/>
            <c:bubble3D val="0"/>
            <c:spPr>
              <a:solidFill>
                <a:srgbClr val="0000FF"/>
              </a:solidFill>
              <a:ln>
                <a:noFill/>
              </a:ln>
              <a:effectLst/>
            </c:spPr>
            <c:extLst>
              <c:ext xmlns:c16="http://schemas.microsoft.com/office/drawing/2014/chart" uri="{C3380CC4-5D6E-409C-BE32-E72D297353CC}">
                <c16:uniqueId val="{00000003-A718-40D3-A5AD-4980CD770248}"/>
              </c:ext>
            </c:extLst>
          </c:dPt>
          <c:cat>
            <c:strRef>
              <c:f>Sheet1!$A$2:$A$3</c:f>
              <c:strCache>
                <c:ptCount val="2"/>
                <c:pt idx="0">
                  <c:v>Car (60 min)</c:v>
                </c:pt>
                <c:pt idx="1">
                  <c:v>Transit with shuttle (90 min)</c:v>
                </c:pt>
              </c:strCache>
            </c:strRef>
          </c:cat>
          <c:val>
            <c:numRef>
              <c:f>Sheet1!$C$2:$C$3</c:f>
              <c:numCache>
                <c:formatCode>General</c:formatCode>
                <c:ptCount val="2"/>
                <c:pt idx="0">
                  <c:v>3616.084334312166</c:v>
                </c:pt>
                <c:pt idx="1">
                  <c:v>89.158236843532961</c:v>
                </c:pt>
              </c:numCache>
            </c:numRef>
          </c:val>
          <c:extLst>
            <c:ext xmlns:c16="http://schemas.microsoft.com/office/drawing/2014/chart" uri="{C3380CC4-5D6E-409C-BE32-E72D297353CC}">
              <c16:uniqueId val="{00000004-A718-40D3-A5AD-4980CD770248}"/>
            </c:ext>
          </c:extLst>
        </c:ser>
        <c:dLbls>
          <c:showLegendKey val="0"/>
          <c:showVal val="0"/>
          <c:showCatName val="0"/>
          <c:showSerName val="0"/>
          <c:showPercent val="0"/>
          <c:showBubbleSize val="0"/>
        </c:dLbls>
        <c:gapWidth val="219"/>
        <c:overlap val="-27"/>
        <c:axId val="972482527"/>
        <c:axId val="972473375"/>
      </c:barChart>
      <c:catAx>
        <c:axId val="972482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73375"/>
        <c:crosses val="autoZero"/>
        <c:auto val="1"/>
        <c:lblAlgn val="ctr"/>
        <c:lblOffset val="100"/>
        <c:noMultiLvlLbl val="0"/>
      </c:catAx>
      <c:valAx>
        <c:axId val="97247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82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BEB98-0FCD-4CD6-93E8-522EAA55A0B4}"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672D5-ED02-446C-B904-2DC569914F43}" type="slidenum">
              <a:rPr lang="en-US" smtClean="0"/>
              <a:t>‹#›</a:t>
            </a:fld>
            <a:endParaRPr lang="en-US"/>
          </a:p>
        </p:txBody>
      </p:sp>
    </p:spTree>
    <p:extLst>
      <p:ext uri="{BB962C8B-B14F-4D97-AF65-F5344CB8AC3E}">
        <p14:creationId xmlns:p14="http://schemas.microsoft.com/office/powerpoint/2010/main" val="321917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a:t>
            </a:fld>
            <a:endParaRPr lang="en-US"/>
          </a:p>
        </p:txBody>
      </p:sp>
    </p:spTree>
    <p:extLst>
      <p:ext uri="{BB962C8B-B14F-4D97-AF65-F5344CB8AC3E}">
        <p14:creationId xmlns:p14="http://schemas.microsoft.com/office/powerpoint/2010/main" val="486834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three commands computes a travel time matrix for the mode specified between one origin (the first record in the locations table) and several destinations (the remaining records in the table).  For each combination of origin and destination, the command provides the travel time for the fastest route that was identified.  R5R allows you to customize many parameters associated with the routing, including departure time, walk and bike speed, maximum travel time for each mode and overall, and more.  The full list of configurable parameters is available in the R5R documentation.</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10</a:t>
            </a:fld>
            <a:endParaRPr lang="en-US"/>
          </a:p>
        </p:txBody>
      </p:sp>
    </p:spTree>
    <p:extLst>
      <p:ext uri="{BB962C8B-B14F-4D97-AF65-F5344CB8AC3E}">
        <p14:creationId xmlns:p14="http://schemas.microsoft.com/office/powerpoint/2010/main" val="64123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commands writes the travel time matrices to CSV files (or you could write them to Excel files instead).</a:t>
            </a:r>
          </a:p>
          <a:p>
            <a:endParaRPr lang="en-US" dirty="0"/>
          </a:p>
          <a:p>
            <a:r>
              <a:rPr lang="en-US" dirty="0"/>
              <a:t>That’s it!  Hopefully that seems straightforward enough! But there’s a lot of computation happening here.  How long can you expect to wait?</a:t>
            </a:r>
          </a:p>
        </p:txBody>
      </p:sp>
      <p:sp>
        <p:nvSpPr>
          <p:cNvPr id="4" name="Slide Number Placeholder 3"/>
          <p:cNvSpPr>
            <a:spLocks noGrp="1"/>
          </p:cNvSpPr>
          <p:nvPr>
            <p:ph type="sldNum" sz="quarter" idx="5"/>
          </p:nvPr>
        </p:nvSpPr>
        <p:spPr/>
        <p:txBody>
          <a:bodyPr/>
          <a:lstStyle/>
          <a:p>
            <a:fld id="{AC4672D5-ED02-446C-B904-2DC569914F43}" type="slidenum">
              <a:rPr lang="en-US" smtClean="0"/>
              <a:t>11</a:t>
            </a:fld>
            <a:endParaRPr lang="en-US"/>
          </a:p>
        </p:txBody>
      </p:sp>
    </p:spTree>
    <p:extLst>
      <p:ext uri="{BB962C8B-B14F-4D97-AF65-F5344CB8AC3E}">
        <p14:creationId xmlns:p14="http://schemas.microsoft.com/office/powerpoint/2010/main" val="2778931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about 2 minutes on this laptop, which is a decent computer but nothing special.</a:t>
            </a:r>
          </a:p>
          <a:p>
            <a:endParaRPr lang="en-US" dirty="0"/>
          </a:p>
          <a:p>
            <a:r>
              <a:rPr lang="en-US" dirty="0"/>
              <a:t>The first time the network is built, R5R saves the built version in a file called “network.dat”.  If it detects that file when you run the script in the future, it will load the pre-built network, which saves even more time.</a:t>
            </a:r>
          </a:p>
          <a:p>
            <a:endParaRPr lang="en-US" dirty="0"/>
          </a:p>
          <a:p>
            <a:r>
              <a:rPr lang="en-US" dirty="0"/>
              <a:t>Obviously, the run time depends on the size and complexity of the OSM and GTFS data, as well as the number of origins and destinations you’ve specified.</a:t>
            </a:r>
          </a:p>
          <a:p>
            <a:endParaRPr lang="en-US" dirty="0"/>
          </a:p>
          <a:p>
            <a:r>
              <a:rPr lang="en-US" dirty="0"/>
              <a:t>After all of that, what are you left with?  A set of CSV files that look like this.</a:t>
            </a:r>
          </a:p>
        </p:txBody>
      </p:sp>
      <p:sp>
        <p:nvSpPr>
          <p:cNvPr id="4" name="Slide Number Placeholder 3"/>
          <p:cNvSpPr>
            <a:spLocks noGrp="1"/>
          </p:cNvSpPr>
          <p:nvPr>
            <p:ph type="sldNum" sz="quarter" idx="5"/>
          </p:nvPr>
        </p:nvSpPr>
        <p:spPr/>
        <p:txBody>
          <a:bodyPr/>
          <a:lstStyle/>
          <a:p>
            <a:fld id="{AC4672D5-ED02-446C-B904-2DC569914F43}" type="slidenum">
              <a:rPr lang="en-US" smtClean="0"/>
              <a:t>12</a:t>
            </a:fld>
            <a:endParaRPr lang="en-US"/>
          </a:p>
        </p:txBody>
      </p:sp>
    </p:spTree>
    <p:extLst>
      <p:ext uri="{BB962C8B-B14F-4D97-AF65-F5344CB8AC3E}">
        <p14:creationId xmlns:p14="http://schemas.microsoft.com/office/powerpoint/2010/main" val="1966336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three columns.  Each record consists of the origin ID, the destination ID, and the fastest travel time between the two.</a:t>
            </a:r>
          </a:p>
          <a:p>
            <a:endParaRPr lang="en-US" dirty="0"/>
          </a:p>
          <a:p>
            <a:r>
              <a:rPr lang="en-US" dirty="0"/>
              <a:t>This isn’t very useful as-is, but…</a:t>
            </a:r>
          </a:p>
        </p:txBody>
      </p:sp>
      <p:sp>
        <p:nvSpPr>
          <p:cNvPr id="4" name="Slide Number Placeholder 3"/>
          <p:cNvSpPr>
            <a:spLocks noGrp="1"/>
          </p:cNvSpPr>
          <p:nvPr>
            <p:ph type="sldNum" sz="quarter" idx="5"/>
          </p:nvPr>
        </p:nvSpPr>
        <p:spPr/>
        <p:txBody>
          <a:bodyPr/>
          <a:lstStyle/>
          <a:p>
            <a:fld id="{AC4672D5-ED02-446C-B904-2DC569914F43}" type="slidenum">
              <a:rPr lang="en-US" smtClean="0"/>
              <a:t>13</a:t>
            </a:fld>
            <a:endParaRPr lang="en-US"/>
          </a:p>
        </p:txBody>
      </p:sp>
    </p:spTree>
    <p:extLst>
      <p:ext uri="{BB962C8B-B14F-4D97-AF65-F5344CB8AC3E}">
        <p14:creationId xmlns:p14="http://schemas.microsoft.com/office/powerpoint/2010/main" val="2052437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But with some regular old GIS work, you can do some really interesting analyses.  I did the remaining work using open source Python tools, but you could just as easily do it using QGIS or ArcGIS or R, or whatever spatial analysis tool you prefer.  I intentionally kept the demonstration code minimal so that you can see that R5R is accessible even to folks who prefer not write code.  Incidentally, I’d be happy to share my code if anyone is interested.</a:t>
            </a:r>
          </a:p>
          <a:p>
            <a:endParaRPr lang="en-US" sz="1200" dirty="0"/>
          </a:p>
          <a:p>
            <a:r>
              <a:rPr lang="en-US" sz="1200" dirty="0"/>
              <a:t>The images you see here represent the outputs of a few types of analyses that you can conduct using the travel time matrices.  We’ll go through each of these in turn on the following slides.</a:t>
            </a:r>
          </a:p>
        </p:txBody>
      </p:sp>
      <p:sp>
        <p:nvSpPr>
          <p:cNvPr id="4" name="Slide Number Placeholder 3"/>
          <p:cNvSpPr>
            <a:spLocks noGrp="1"/>
          </p:cNvSpPr>
          <p:nvPr>
            <p:ph type="sldNum" sz="quarter" idx="5"/>
          </p:nvPr>
        </p:nvSpPr>
        <p:spPr/>
        <p:txBody>
          <a:bodyPr/>
          <a:lstStyle/>
          <a:p>
            <a:fld id="{AC4672D5-ED02-446C-B904-2DC569914F43}" type="slidenum">
              <a:rPr lang="en-US" smtClean="0"/>
              <a:t>14</a:t>
            </a:fld>
            <a:endParaRPr lang="en-US"/>
          </a:p>
        </p:txBody>
      </p:sp>
    </p:spTree>
    <p:extLst>
      <p:ext uri="{BB962C8B-B14F-4D97-AF65-F5344CB8AC3E}">
        <p14:creationId xmlns:p14="http://schemas.microsoft.com/office/powerpoint/2010/main" val="403607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is simply a visualization of the travel time matrix where the origin is roughly the location of this conference, and the destinations are census tract centroids that are meant to serve as a loose proxy for neighborhoods.  The travel time budget is 90 minutes.  Even at this level of resolution you can see the different spatial patterns that different modes of travel produce.  Biking results in shorter travel times to more proximate neighborhoods, and even provides better range to the north.  Bus provides better range east and west and to the south.  Some of the bus destinations appear to be outliers, probably due to express routes with limited stops.   </a:t>
            </a:r>
          </a:p>
        </p:txBody>
      </p:sp>
      <p:sp>
        <p:nvSpPr>
          <p:cNvPr id="4" name="Slide Number Placeholder 3"/>
          <p:cNvSpPr>
            <a:spLocks noGrp="1"/>
          </p:cNvSpPr>
          <p:nvPr>
            <p:ph type="sldNum" sz="quarter" idx="5"/>
          </p:nvPr>
        </p:nvSpPr>
        <p:spPr/>
        <p:txBody>
          <a:bodyPr/>
          <a:lstStyle/>
          <a:p>
            <a:fld id="{AC4672D5-ED02-446C-B904-2DC569914F43}" type="slidenum">
              <a:rPr lang="en-US" smtClean="0"/>
              <a:t>15</a:t>
            </a:fld>
            <a:endParaRPr lang="en-US"/>
          </a:p>
        </p:txBody>
      </p:sp>
    </p:spTree>
    <p:extLst>
      <p:ext uri="{BB962C8B-B14F-4D97-AF65-F5344CB8AC3E}">
        <p14:creationId xmlns:p14="http://schemas.microsoft.com/office/powerpoint/2010/main" val="2480321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a step further, we can compute travel time rings, or isochrones.  This process starts out exactly the same as the previous step, except that we use a high-resolution grid of destination points.  Then we can interpolate and compute contours, which produces the polygons you see here.  In this case, the origin is the Intel site.  It’s probably no surprise to anyone that a car provides the greatest range for the given time budget, which is 90 minutes in this case.  In fact, the car’s range is so large that the computation was constrained by the bounding box for the region, which is the limit I used to create my grid.</a:t>
            </a:r>
          </a:p>
          <a:p>
            <a:endParaRPr lang="en-US" dirty="0"/>
          </a:p>
          <a:p>
            <a:r>
              <a:rPr lang="en-US" dirty="0"/>
              <a:t>Let’s take a closer look at the bike and transit results.</a:t>
            </a:r>
          </a:p>
        </p:txBody>
      </p:sp>
      <p:sp>
        <p:nvSpPr>
          <p:cNvPr id="4" name="Slide Number Placeholder 3"/>
          <p:cNvSpPr>
            <a:spLocks noGrp="1"/>
          </p:cNvSpPr>
          <p:nvPr>
            <p:ph type="sldNum" sz="quarter" idx="5"/>
          </p:nvPr>
        </p:nvSpPr>
        <p:spPr/>
        <p:txBody>
          <a:bodyPr/>
          <a:lstStyle/>
          <a:p>
            <a:fld id="{AC4672D5-ED02-446C-B904-2DC569914F43}" type="slidenum">
              <a:rPr lang="en-US" smtClean="0"/>
              <a:t>16</a:t>
            </a:fld>
            <a:endParaRPr lang="en-US"/>
          </a:p>
        </p:txBody>
      </p:sp>
    </p:spTree>
    <p:extLst>
      <p:ext uri="{BB962C8B-B14F-4D97-AF65-F5344CB8AC3E}">
        <p14:creationId xmlns:p14="http://schemas.microsoft.com/office/powerpoint/2010/main" val="4209473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to note here.  Biking was allowed on all roads except interstates (presumably).  It is possible to limit biking to roads below a certain “level of traffic stress”, but the OSM data for Central Ohio does not seem to include LTS.  </a:t>
            </a:r>
          </a:p>
          <a:p>
            <a:endParaRPr lang="en-US" dirty="0"/>
          </a:p>
          <a:p>
            <a:r>
              <a:rPr lang="en-US" dirty="0"/>
              <a:t>The transit case is a bit of a hack.  There is a park and ride in New Albany, which is served twice a day by COTA’s route #45.  In theory, it should have been possible to compute trips that originated at the Intel site by bike, then transferred to transit at the park and ride, however I could not get the router to identify this trip.  Instead, I simulated a shuttle from Intel to the park and ride, by originating the routing at the park and ride and removing 10 minutes from the time budget to account for the transfer from Intel to the park and ride.  As you can see, this express bus results in some strange and interesting travel time patterns!</a:t>
            </a:r>
          </a:p>
          <a:p>
            <a:endParaRPr lang="en-US" dirty="0"/>
          </a:p>
          <a:p>
            <a:r>
              <a:rPr lang="en-US" dirty="0"/>
              <a:t>These maps look pretty and may indeed produce some insights, but we can also use the isochrones for more quantitative analyses.</a:t>
            </a:r>
          </a:p>
        </p:txBody>
      </p:sp>
      <p:sp>
        <p:nvSpPr>
          <p:cNvPr id="4" name="Slide Number Placeholder 3"/>
          <p:cNvSpPr>
            <a:spLocks noGrp="1"/>
          </p:cNvSpPr>
          <p:nvPr>
            <p:ph type="sldNum" sz="quarter" idx="5"/>
          </p:nvPr>
        </p:nvSpPr>
        <p:spPr/>
        <p:txBody>
          <a:bodyPr/>
          <a:lstStyle/>
          <a:p>
            <a:fld id="{AC4672D5-ED02-446C-B904-2DC569914F43}" type="slidenum">
              <a:rPr lang="en-US" smtClean="0"/>
              <a:t>17</a:t>
            </a:fld>
            <a:endParaRPr lang="en-US"/>
          </a:p>
        </p:txBody>
      </p:sp>
    </p:spTree>
    <p:extLst>
      <p:ext uri="{BB962C8B-B14F-4D97-AF65-F5344CB8AC3E}">
        <p14:creationId xmlns:p14="http://schemas.microsoft.com/office/powerpoint/2010/main" val="132063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 analysis is the use case for R5R that I find most compelling as an urban planner.  If any of you were brave and/or kind enough to attend this presentation after hearing my presentation last year, you might recall that by accessibility I mean t</a:t>
            </a:r>
            <a:r>
              <a:rPr lang="en-US" sz="1200" b="0" dirty="0"/>
              <a:t>he </a:t>
            </a:r>
            <a:r>
              <a:rPr lang="en-US" sz="1200" b="0" dirty="0">
                <a:solidFill>
                  <a:schemeClr val="accent1"/>
                </a:solidFill>
              </a:rPr>
              <a:t>number of “opportunities” that are reachable </a:t>
            </a:r>
            <a:r>
              <a:rPr lang="en-US" sz="1200" b="0" dirty="0"/>
              <a:t>on the network </a:t>
            </a:r>
            <a:r>
              <a:rPr lang="en-US" sz="1200" b="0" dirty="0">
                <a:solidFill>
                  <a:srgbClr val="FF0000"/>
                </a:solidFill>
              </a:rPr>
              <a:t>given a set of conditions</a:t>
            </a:r>
            <a:r>
              <a:rPr lang="en-US" sz="1200" b="0" dirty="0"/>
              <a:t>.  Opportunities often refers to things like jobs, health care facilities, or grocery stores that can be accessed by a single representative person.  In this case, I’m going to bend the meaning somewhat to refer to the number of people who have access to a single facility, namely the nascent Intel plant.  </a:t>
            </a:r>
            <a:endParaRPr lang="en-US" dirty="0"/>
          </a:p>
          <a:p>
            <a:endParaRPr lang="en-US" dirty="0"/>
          </a:p>
          <a:p>
            <a:r>
              <a:rPr lang="en-US" dirty="0"/>
              <a:t>In this map, the gray dots represent census block centroids.  Each centroid includes the population of block as an attribute.  Thus, if I overlay the travel time polygons from the previous slides on the dots, I can determine which dots are in range of the plant for a given time budget and mode.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18</a:t>
            </a:fld>
            <a:endParaRPr lang="en-US"/>
          </a:p>
        </p:txBody>
      </p:sp>
    </p:spTree>
    <p:extLst>
      <p:ext uri="{BB962C8B-B14F-4D97-AF65-F5344CB8AC3E}">
        <p14:creationId xmlns:p14="http://schemas.microsoft.com/office/powerpoint/2010/main" val="3048223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turns out, </a:t>
            </a:r>
            <a:r>
              <a:rPr lang="en-US" dirty="0" err="1"/>
              <a:t>shuttle+transit</a:t>
            </a:r>
            <a:r>
              <a:rPr lang="en-US" dirty="0"/>
              <a:t> provides access to about 300k people while car provides access to over 2M people.  And then only two times per day at the beginning and end of the standard work day.  This may serve the professional staff well enough, but the timing may not be very helpful for the fabrication staff depending on when shifts start and end.  Clearly additional bus service is needed if the Intel and our region are serious about sustainability and reducing vehicle miles traveled!</a:t>
            </a:r>
          </a:p>
          <a:p>
            <a:endParaRPr lang="en-US" dirty="0"/>
          </a:p>
          <a:p>
            <a:r>
              <a:rPr lang="en-US" dirty="0"/>
              <a:t>This information is potentially useful when considering the impacts of the Intel development, but there are some potential extensions that might improve the accuracy of the analysis or contemplate future changes.</a:t>
            </a:r>
          </a:p>
        </p:txBody>
      </p:sp>
      <p:sp>
        <p:nvSpPr>
          <p:cNvPr id="4" name="Slide Number Placeholder 3"/>
          <p:cNvSpPr>
            <a:spLocks noGrp="1"/>
          </p:cNvSpPr>
          <p:nvPr>
            <p:ph type="sldNum" sz="quarter" idx="5"/>
          </p:nvPr>
        </p:nvSpPr>
        <p:spPr/>
        <p:txBody>
          <a:bodyPr/>
          <a:lstStyle/>
          <a:p>
            <a:fld id="{AC4672D5-ED02-446C-B904-2DC569914F43}" type="slidenum">
              <a:rPr lang="en-US" smtClean="0"/>
              <a:t>19</a:t>
            </a:fld>
            <a:endParaRPr lang="en-US"/>
          </a:p>
        </p:txBody>
      </p:sp>
    </p:spTree>
    <p:extLst>
      <p:ext uri="{BB962C8B-B14F-4D97-AF65-F5344CB8AC3E}">
        <p14:creationId xmlns:p14="http://schemas.microsoft.com/office/powerpoint/2010/main" val="736510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How many have built a car-only street network?  How about a multimodal network involving transit?  Was it easy?</a:t>
            </a:r>
          </a:p>
          <a:p>
            <a:endParaRPr lang="en-US" dirty="0"/>
          </a:p>
          <a:p>
            <a:r>
              <a:rPr lang="en-US" dirty="0"/>
              <a:t>Look at all the disparate networks shown here and then imagine defining the connectivity, cost functions, and restrictions for them.  Networks are hard to build even in the best circumstances.  </a:t>
            </a:r>
          </a:p>
          <a:p>
            <a:endParaRPr lang="en-US" dirty="0"/>
          </a:p>
          <a:p>
            <a:r>
              <a:rPr lang="en-US" dirty="0"/>
              <a:t>Input data can also be problematic.  In Central Ohio, we are fortunate to have high-quality regional centerline data for the entire region thanks to my colleagues at MORPC and the those of you who maintain the data for your jurisdictions.  Statewide, we have centerlines for each county thanks to OGRIP, and statewide centerlines for major roads thanks to ODOT.  But what if your study area extends beyond the region or the state?  Nationwide datasets are available, but proprietary datasets may be expensive.</a:t>
            </a:r>
          </a:p>
          <a:p>
            <a:endParaRPr lang="en-US" dirty="0"/>
          </a:p>
          <a:p>
            <a:r>
              <a:rPr lang="en-US" dirty="0"/>
              <a:t>Tools can also be expensive.  Depending on the application, combined license costs for tools and data could easily reach several thousand dollars, not to mention the labor of building it.</a:t>
            </a:r>
          </a:p>
        </p:txBody>
      </p:sp>
      <p:sp>
        <p:nvSpPr>
          <p:cNvPr id="4" name="Slide Number Placeholder 3"/>
          <p:cNvSpPr>
            <a:spLocks noGrp="1"/>
          </p:cNvSpPr>
          <p:nvPr>
            <p:ph type="sldNum" sz="quarter" idx="5"/>
          </p:nvPr>
        </p:nvSpPr>
        <p:spPr/>
        <p:txBody>
          <a:bodyPr/>
          <a:lstStyle/>
          <a:p>
            <a:fld id="{AC4672D5-ED02-446C-B904-2DC569914F43}" type="slidenum">
              <a:rPr lang="en-US" smtClean="0"/>
              <a:t>2</a:t>
            </a:fld>
            <a:endParaRPr lang="en-US"/>
          </a:p>
        </p:txBody>
      </p:sp>
    </p:spTree>
    <p:extLst>
      <p:ext uri="{BB962C8B-B14F-4D97-AF65-F5344CB8AC3E}">
        <p14:creationId xmlns:p14="http://schemas.microsoft.com/office/powerpoint/2010/main" val="264167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what if we were to use these tools to:</a:t>
            </a:r>
          </a:p>
          <a:p>
            <a:pPr marL="171450" indent="-171450">
              <a:buFont typeface="Arial" panose="020B0604020202020204" pitchFamily="34" charset="0"/>
              <a:buChar char="•"/>
            </a:pPr>
            <a:r>
              <a:rPr lang="en-US" dirty="0"/>
              <a:t>Model a new COTA stop at the Intel site. How would the travel patterns change based on the new stop, and/or increased frequency of the route?  Because R5R accepts GTFS as an input, we can easily edit the GTFS data to incorporate such changes.  </a:t>
            </a:r>
          </a:p>
          <a:p>
            <a:pPr marL="171450" indent="-171450">
              <a:buFont typeface="Arial" panose="020B0604020202020204" pitchFamily="34" charset="0"/>
              <a:buChar char="•"/>
            </a:pPr>
            <a:r>
              <a:rPr lang="en-US" dirty="0"/>
              <a:t>GTFS is just comprised of CSV files, so adding a stop or changing the frequency should be simple enough, but what if we wanted to model an entirely new route, say a fixed route service in Licking County.  In that case, a special GTFS editor may be warranted.  Fortunately, open source tools exist for that too.</a:t>
            </a:r>
          </a:p>
          <a:p>
            <a:pPr marL="171450" indent="-171450">
              <a:buFont typeface="Arial" panose="020B0604020202020204" pitchFamily="34" charset="0"/>
              <a:buChar char="•"/>
            </a:pPr>
            <a:r>
              <a:rPr lang="en-US" dirty="0"/>
              <a:t>As you can see from the top image, a cycle route from the Intel site to the New Albany Park and Ride includes some fairly major roads.  What alternate routes exist, and what penalty does a cyclist pay for selecting another one.  What if a dedicated bike route was created between the plant and the park and ride that reduced the distance, reduced the cyclist stress level, or both?</a:t>
            </a:r>
          </a:p>
          <a:p>
            <a:pPr marL="171450" indent="-171450">
              <a:buFont typeface="Arial" panose="020B0604020202020204" pitchFamily="34" charset="0"/>
              <a:buChar char="•"/>
            </a:pPr>
            <a:r>
              <a:rPr lang="en-US" dirty="0"/>
              <a:t>Finally, how could the OSM data be improved to produce a more accurate network?  How would the network and the results of the analysis change if the features were more complete and had richer attributes such as level of traffic stress.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presentation has focused mostly on accessibility, but I’d be remiss if I didn’t mention that R5R can produce multi-model itineraries as well.</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20</a:t>
            </a:fld>
            <a:endParaRPr lang="en-US"/>
          </a:p>
        </p:txBody>
      </p:sp>
    </p:spTree>
    <p:extLst>
      <p:ext uri="{BB962C8B-B14F-4D97-AF65-F5344CB8AC3E}">
        <p14:creationId xmlns:p14="http://schemas.microsoft.com/office/powerpoint/2010/main" val="1248804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take a look at this itinerary, which shows a multi-modal route from the Intel site to a location near this conference venue leaving at 5pm.  The first leg is by car (perhaps a carpool), followed by transfer in the Easton area to a downtown bus, then a transfer to another bus, and finally a short walk.  R5R provides the line feature for each leg, as well as the mode of travel, the transit route (if applicable) and some statistics about travel and wait time.  In this case, the trip time was about 89 minutes and the walking distances is about half a kilometer.</a:t>
            </a:r>
          </a:p>
        </p:txBody>
      </p:sp>
      <p:sp>
        <p:nvSpPr>
          <p:cNvPr id="4" name="Slide Number Placeholder 3"/>
          <p:cNvSpPr>
            <a:spLocks noGrp="1"/>
          </p:cNvSpPr>
          <p:nvPr>
            <p:ph type="sldNum" sz="quarter" idx="5"/>
          </p:nvPr>
        </p:nvSpPr>
        <p:spPr/>
        <p:txBody>
          <a:bodyPr/>
          <a:lstStyle/>
          <a:p>
            <a:fld id="{AC4672D5-ED02-446C-B904-2DC569914F43}" type="slidenum">
              <a:rPr lang="en-US" smtClean="0"/>
              <a:t>21</a:t>
            </a:fld>
            <a:endParaRPr lang="en-US"/>
          </a:p>
        </p:txBody>
      </p:sp>
    </p:spTree>
    <p:extLst>
      <p:ext uri="{BB962C8B-B14F-4D97-AF65-F5344CB8AC3E}">
        <p14:creationId xmlns:p14="http://schemas.microsoft.com/office/powerpoint/2010/main" val="3254374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need to confess to you all that I’m a charlatan.  When I agreed to do this presentation, I had done plenty of network analysis and accessibility analysis, and I had used the similar tools available in </a:t>
            </a:r>
            <a:r>
              <a:rPr lang="en-US" dirty="0" err="1"/>
              <a:t>OpenTripPlanner</a:t>
            </a:r>
            <a:r>
              <a:rPr lang="en-US" dirty="0"/>
              <a:t> but I had never used R5R before.  In the process of preparing this material, I came to learn that R5R is an incredibly useful tool and I think it is appropriate for a certain class of applications.  I did want to point out a few caveats and lessons learned, however.</a:t>
            </a:r>
          </a:p>
          <a:p>
            <a:endParaRPr lang="en-US" dirty="0"/>
          </a:p>
          <a:p>
            <a:r>
              <a:rPr lang="en-US" dirty="0"/>
              <a:t>R5R doesn’t (yet) provide access to all features of R5 (e.g. custom ingress modes)</a:t>
            </a:r>
          </a:p>
          <a:p>
            <a:endParaRPr lang="en-US" dirty="0"/>
          </a:p>
          <a:p>
            <a:r>
              <a:rPr lang="en-US" dirty="0"/>
              <a:t>Computation of inbound routes is much slower than outbound routes?</a:t>
            </a:r>
          </a:p>
          <a:p>
            <a:endParaRPr lang="en-US" dirty="0"/>
          </a:p>
          <a:p>
            <a:r>
              <a:rPr lang="en-US" dirty="0"/>
              <a:t>Couldn’t get router to allow boarding at New Albany Park and Ride</a:t>
            </a:r>
          </a:p>
          <a:p>
            <a:endParaRPr lang="en-US" dirty="0"/>
          </a:p>
          <a:p>
            <a:r>
              <a:rPr lang="en-US" dirty="0"/>
              <a:t>OpenStreetMap network isn’t perfect in Central Ohio…</a:t>
            </a:r>
          </a:p>
          <a:p>
            <a:pPr lvl="1"/>
            <a:r>
              <a:rPr lang="en-US" dirty="0"/>
              <a:t>Incomplete sidewalks</a:t>
            </a:r>
          </a:p>
          <a:p>
            <a:pPr lvl="1"/>
            <a:r>
              <a:rPr lang="en-US" dirty="0"/>
              <a:t>Incomplete greenways</a:t>
            </a:r>
          </a:p>
          <a:p>
            <a:pPr lvl="1"/>
            <a:r>
              <a:rPr lang="en-US" dirty="0"/>
              <a:t>No Level of Traffic Stress</a:t>
            </a:r>
          </a:p>
          <a:p>
            <a:endParaRPr lang="en-US" dirty="0"/>
          </a:p>
          <a:p>
            <a:r>
              <a:rPr lang="en-US" dirty="0"/>
              <a:t>… and yet, many companies are selling or relying on OSM-based products!</a:t>
            </a:r>
          </a:p>
          <a:p>
            <a:endParaRPr lang="en-US" dirty="0"/>
          </a:p>
          <a:p>
            <a:r>
              <a:rPr lang="en-US" dirty="0"/>
              <a:t>Need to fully understand or fine tune network behavior?  Stick with ArcGIS (for now)</a:t>
            </a:r>
          </a:p>
          <a:p>
            <a:endParaRPr lang="en-US" dirty="0"/>
          </a:p>
          <a:p>
            <a:r>
              <a:rPr lang="en-US" dirty="0"/>
              <a:t>There is a Python equivalent (r5py), but it doesn’t seem as mature or functional as r5r (yet).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if you are convinced that this is useful but you’d prefer a simpler interface, you could try </a:t>
            </a:r>
            <a:r>
              <a:rPr lang="en-US" dirty="0" err="1"/>
              <a:t>Conveyal’s</a:t>
            </a:r>
            <a:r>
              <a:rPr lang="en-US" dirty="0"/>
              <a:t> analytics tool.</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22</a:t>
            </a:fld>
            <a:endParaRPr lang="en-US"/>
          </a:p>
        </p:txBody>
      </p:sp>
    </p:spTree>
    <p:extLst>
      <p:ext uri="{BB962C8B-B14F-4D97-AF65-F5344CB8AC3E}">
        <p14:creationId xmlns:p14="http://schemas.microsoft.com/office/powerpoint/2010/main" val="62980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Conveyal</a:t>
            </a:r>
            <a:r>
              <a:rPr lang="en-US" dirty="0"/>
              <a:t> is the developer of the R5 engine and they’ve built a web based analysis tool to run on top of it and make it easy for people to use.   The has many capabilities, but in a nutshell it specializes in allowing you to compare the accessibility changes resulting from different transportation scenarios.  It includes tools for sketching out those scenarios by making changes to a local copy of the road network or transit network.  I haven’t used it extensively, but spent a few hours playing with it and it seems very powerful.</a:t>
            </a:r>
          </a:p>
          <a:p>
            <a:endParaRPr lang="en-US" dirty="0"/>
          </a:p>
          <a:p>
            <a:r>
              <a:rPr lang="en-US" dirty="0" err="1"/>
              <a:t>Conveyal</a:t>
            </a:r>
            <a:r>
              <a:rPr lang="en-US" dirty="0"/>
              <a:t> offers this tool as a paid service, but you can also download it and set up your own instance.  I can attest that it is possible to run a </a:t>
            </a:r>
            <a:r>
              <a:rPr lang="en-US" dirty="0" err="1"/>
              <a:t>Conveyal</a:t>
            </a:r>
            <a:r>
              <a:rPr lang="en-US" dirty="0"/>
              <a:t> instance on your own server (or even on your PC), however it requires some system administration skill to do this.</a:t>
            </a:r>
          </a:p>
          <a:p>
            <a:endParaRPr lang="en-US" dirty="0"/>
          </a:p>
          <a:p>
            <a:r>
              <a:rPr lang="en-US" dirty="0"/>
              <a:t>I don’t have any affiliation with </a:t>
            </a:r>
            <a:r>
              <a:rPr lang="en-US" dirty="0" err="1"/>
              <a:t>Conveyal</a:t>
            </a:r>
            <a:r>
              <a:rPr lang="en-US" dirty="0"/>
              <a:t>, but I wanted to mention them because I’m grateful that they make their software available to the public at no cost.</a:t>
            </a:r>
          </a:p>
        </p:txBody>
      </p:sp>
      <p:sp>
        <p:nvSpPr>
          <p:cNvPr id="4" name="Slide Number Placeholder 3"/>
          <p:cNvSpPr>
            <a:spLocks noGrp="1"/>
          </p:cNvSpPr>
          <p:nvPr>
            <p:ph type="sldNum" sz="quarter" idx="5"/>
          </p:nvPr>
        </p:nvSpPr>
        <p:spPr/>
        <p:txBody>
          <a:bodyPr/>
          <a:lstStyle/>
          <a:p>
            <a:fld id="{AC4672D5-ED02-446C-B904-2DC569914F43}" type="slidenum">
              <a:rPr lang="en-US" smtClean="0"/>
              <a:t>23</a:t>
            </a:fld>
            <a:endParaRPr lang="en-US"/>
          </a:p>
        </p:txBody>
      </p:sp>
    </p:spTree>
    <p:extLst>
      <p:ext uri="{BB962C8B-B14F-4D97-AF65-F5344CB8AC3E}">
        <p14:creationId xmlns:p14="http://schemas.microsoft.com/office/powerpoint/2010/main" val="1650113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brings us to the end of my presentation.  Thanks for spending this session with me.  I hope you found some of this useful, and I’ll be happy to take any questions!</a:t>
            </a:r>
          </a:p>
        </p:txBody>
      </p:sp>
      <p:sp>
        <p:nvSpPr>
          <p:cNvPr id="4" name="Slide Number Placeholder 3"/>
          <p:cNvSpPr>
            <a:spLocks noGrp="1"/>
          </p:cNvSpPr>
          <p:nvPr>
            <p:ph type="sldNum" sz="quarter" idx="5"/>
          </p:nvPr>
        </p:nvSpPr>
        <p:spPr/>
        <p:txBody>
          <a:bodyPr/>
          <a:lstStyle/>
          <a:p>
            <a:fld id="{AC4672D5-ED02-446C-B904-2DC569914F43}" type="slidenum">
              <a:rPr lang="en-US" smtClean="0"/>
              <a:t>24</a:t>
            </a:fld>
            <a:endParaRPr lang="en-US"/>
          </a:p>
        </p:txBody>
      </p:sp>
    </p:spTree>
    <p:extLst>
      <p:ext uri="{BB962C8B-B14F-4D97-AF65-F5344CB8AC3E}">
        <p14:creationId xmlns:p14="http://schemas.microsoft.com/office/powerpoint/2010/main" val="2118756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brings us to the end of my presentation.  Thanks for spending this session with me.  I hope you found some of this useful, and I’ll be happy to take any questions!</a:t>
            </a:r>
          </a:p>
        </p:txBody>
      </p:sp>
      <p:sp>
        <p:nvSpPr>
          <p:cNvPr id="4" name="Slide Number Placeholder 3"/>
          <p:cNvSpPr>
            <a:spLocks noGrp="1"/>
          </p:cNvSpPr>
          <p:nvPr>
            <p:ph type="sldNum" sz="quarter" idx="5"/>
          </p:nvPr>
        </p:nvSpPr>
        <p:spPr/>
        <p:txBody>
          <a:bodyPr/>
          <a:lstStyle/>
          <a:p>
            <a:fld id="{AC4672D5-ED02-446C-B904-2DC569914F43}" type="slidenum">
              <a:rPr lang="en-US" smtClean="0"/>
              <a:t>25</a:t>
            </a:fld>
            <a:endParaRPr lang="en-US"/>
          </a:p>
        </p:txBody>
      </p:sp>
    </p:spTree>
    <p:extLst>
      <p:ext uri="{BB962C8B-B14F-4D97-AF65-F5344CB8AC3E}">
        <p14:creationId xmlns:p14="http://schemas.microsoft.com/office/powerpoint/2010/main" val="365374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26</a:t>
            </a:fld>
            <a:endParaRPr lang="en-US"/>
          </a:p>
        </p:txBody>
      </p:sp>
    </p:spTree>
    <p:extLst>
      <p:ext uri="{BB962C8B-B14F-4D97-AF65-F5344CB8AC3E}">
        <p14:creationId xmlns:p14="http://schemas.microsoft.com/office/powerpoint/2010/main" val="779143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27</a:t>
            </a:fld>
            <a:endParaRPr lang="en-US"/>
          </a:p>
        </p:txBody>
      </p:sp>
    </p:spTree>
    <p:extLst>
      <p:ext uri="{BB962C8B-B14F-4D97-AF65-F5344CB8AC3E}">
        <p14:creationId xmlns:p14="http://schemas.microsoft.com/office/powerpoint/2010/main" val="4096303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28</a:t>
            </a:fld>
            <a:endParaRPr lang="en-US"/>
          </a:p>
        </p:txBody>
      </p:sp>
    </p:spTree>
    <p:extLst>
      <p:ext uri="{BB962C8B-B14F-4D97-AF65-F5344CB8AC3E}">
        <p14:creationId xmlns:p14="http://schemas.microsoft.com/office/powerpoint/2010/main" val="22810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high cost is justified.   Or, rather, cutting costs might produce unacceptable results, as our friend Michael Scott learned the hard way.  If you need the highest accuracy data and full control over network behavior to ensure safe routing guidance or to produce an academically-defensible analysis, then perhaps it makes sense to expend the effort and cost associated with building a network from scratch using local data or purchased proprietary data.</a:t>
            </a:r>
          </a:p>
          <a:p>
            <a:endParaRPr lang="en-US" dirty="0"/>
          </a:p>
          <a:p>
            <a:r>
              <a:rPr lang="en-US" dirty="0"/>
              <a:t>By the way, this is no joke.  Don’t believe me?  Try Googling “</a:t>
            </a:r>
            <a:r>
              <a:rPr lang="en-US" dirty="0" err="1"/>
              <a:t>gps</a:t>
            </a:r>
            <a:r>
              <a:rPr lang="en-US" dirty="0"/>
              <a:t> car lake”.</a:t>
            </a:r>
          </a:p>
        </p:txBody>
      </p:sp>
      <p:sp>
        <p:nvSpPr>
          <p:cNvPr id="4" name="Slide Number Placeholder 3"/>
          <p:cNvSpPr>
            <a:spLocks noGrp="1"/>
          </p:cNvSpPr>
          <p:nvPr>
            <p:ph type="sldNum" sz="quarter" idx="5"/>
          </p:nvPr>
        </p:nvSpPr>
        <p:spPr/>
        <p:txBody>
          <a:bodyPr/>
          <a:lstStyle/>
          <a:p>
            <a:fld id="{AC4672D5-ED02-446C-B904-2DC569914F43}" type="slidenum">
              <a:rPr lang="en-US" smtClean="0"/>
              <a:t>3</a:t>
            </a:fld>
            <a:endParaRPr lang="en-US"/>
          </a:p>
        </p:txBody>
      </p:sp>
    </p:spTree>
    <p:extLst>
      <p:ext uri="{BB962C8B-B14F-4D97-AF65-F5344CB8AC3E}">
        <p14:creationId xmlns:p14="http://schemas.microsoft.com/office/powerpoint/2010/main" val="3467603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my purpose today is to convince that there are some applications where this rigor is overkill; where you just need a general sense of a place.  In these cases, with appropriate consideration, you may be able to make use of free and open source tools to use network analysis in situations when it would have otherwise been too costly to do so. </a:t>
            </a:r>
          </a:p>
          <a:p>
            <a:endParaRPr lang="en-US" dirty="0"/>
          </a:p>
          <a:p>
            <a:r>
              <a:rPr lang="en-US" dirty="0"/>
              <a:t>For example, take a look at this map.  My colleague Cheri put this together in an afternoon and didn’t think much of it, but it was quickly adopted by planners, decision makers, and media outlets throughout the region.  Why?  Because it does a fantastic job conveying where the Intel site is located relative to other places in the region in a unit of measure – minutes of travel time – that is easily understood.  Just visualization.  No analysis required.  The origin location is represented by a logo the width of Johnstown, and the travel time rings have been greatly simplified, but rather than make it less useful, these changes make it more useful for the intended purpose.  The network analysis was done using Esri’s network.  If it was done using a network that had minor imperfections, would it be any less useful?  Certainly not. </a:t>
            </a:r>
          </a:p>
          <a:p>
            <a:endParaRPr lang="en-US" dirty="0"/>
          </a:p>
          <a:p>
            <a:r>
              <a:rPr lang="en-US" dirty="0"/>
              <a:t>But what if you don’t have access to Esri’s network or network analysis tools?  Or what if you need to add some local data that Esri and other providers have not incorporated yet?  Or what if you need to incorporate other modes such as transit or scooters or bikeshare?</a:t>
            </a:r>
          </a:p>
          <a:p>
            <a:r>
              <a:rPr lang="en-US" dirty="0"/>
              <a:t>   </a:t>
            </a:r>
          </a:p>
        </p:txBody>
      </p:sp>
      <p:sp>
        <p:nvSpPr>
          <p:cNvPr id="4" name="Slide Number Placeholder 3"/>
          <p:cNvSpPr>
            <a:spLocks noGrp="1"/>
          </p:cNvSpPr>
          <p:nvPr>
            <p:ph type="sldNum" sz="quarter" idx="5"/>
          </p:nvPr>
        </p:nvSpPr>
        <p:spPr/>
        <p:txBody>
          <a:bodyPr/>
          <a:lstStyle/>
          <a:p>
            <a:fld id="{AC4672D5-ED02-446C-B904-2DC569914F43}" type="slidenum">
              <a:rPr lang="en-US" smtClean="0"/>
              <a:t>4</a:t>
            </a:fld>
            <a:endParaRPr lang="en-US"/>
          </a:p>
        </p:txBody>
      </p:sp>
    </p:spTree>
    <p:extLst>
      <p:ext uri="{BB962C8B-B14F-4D97-AF65-F5344CB8AC3E}">
        <p14:creationId xmlns:p14="http://schemas.microsoft.com/office/powerpoint/2010/main" val="2468582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analyses I’ll describe today make use of a suite of open source data and applications.  These projects are all developed independently, but their layering proves to be incredibly useful for network analysis.</a:t>
            </a:r>
          </a:p>
          <a:p>
            <a:endParaRPr lang="en-US" dirty="0"/>
          </a:p>
          <a:p>
            <a:r>
              <a:rPr lang="en-US" dirty="0"/>
              <a:t>Many of you are probably familiar with OpenStreetMap.  This is a global map that anyone with a computer and an email address can edit.  Most people experience OSM through the tiled </a:t>
            </a:r>
            <a:r>
              <a:rPr lang="en-US" dirty="0" err="1"/>
              <a:t>basemaps</a:t>
            </a:r>
            <a:r>
              <a:rPr lang="en-US" dirty="0"/>
              <a:t> they provide, but underlying the </a:t>
            </a:r>
            <a:r>
              <a:rPr lang="en-US" dirty="0" err="1"/>
              <a:t>basemap</a:t>
            </a:r>
            <a:r>
              <a:rPr lang="en-US" dirty="0"/>
              <a:t> is an incredibly rich database of point, line, and polygon features, including a routable multimodal network.  Although the map is not maintained by a single, central authority, much of the data it contains comes from authoritative sources such as the U.S. Census TIGER program and other national, state, and local governments.  Private companies also contribute, and many, many companies make use of OSM in their products for mapping, routing, geocoding and more.  Some companies that use OSM for routing include Amazon, Apple, and Strava.</a:t>
            </a:r>
          </a:p>
          <a:p>
            <a:endParaRPr lang="en-US" dirty="0"/>
          </a:p>
          <a:p>
            <a:r>
              <a:rPr lang="en-US" dirty="0"/>
              <a:t>GTFS is a technology that was originally created by Google as “Google Transit Feed Specification”, but is now an open standard known as “General Transit Feed Specification”.  GTFS is a standard means by which transit agencies publish their routes, stops, and schedule data for use in apps.  A related standard known as GTFS-RT is used to publish </a:t>
            </a:r>
            <a:r>
              <a:rPr lang="en-US" dirty="0" err="1"/>
              <a:t>realtime</a:t>
            </a:r>
            <a:r>
              <a:rPr lang="en-US" dirty="0"/>
              <a:t> vehicle location data.</a:t>
            </a:r>
          </a:p>
          <a:p>
            <a:endParaRPr lang="en-US" dirty="0"/>
          </a:p>
          <a:p>
            <a:r>
              <a:rPr lang="en-US" dirty="0" err="1"/>
              <a:t>Conveyal</a:t>
            </a:r>
            <a:r>
              <a:rPr lang="en-US" dirty="0"/>
              <a:t> is a company that has developed a routing engine known as “Rapid Realistic Routing on Real-World and Reimagined Networks”, or R5 for short.  R5 can automatically build a routable network from OSM and GTFS data, and can incorporate </a:t>
            </a:r>
            <a:r>
              <a:rPr lang="en-US" dirty="0" err="1"/>
              <a:t>realtime</a:t>
            </a:r>
            <a:r>
              <a:rPr lang="en-US" dirty="0"/>
              <a:t> vehicle data and rented vehicle systems.</a:t>
            </a:r>
          </a:p>
          <a:p>
            <a:endParaRPr lang="en-US" dirty="0"/>
          </a:p>
          <a:p>
            <a:r>
              <a:rPr lang="en-US" dirty="0"/>
              <a:t>The R5 engine was developed primarily to support </a:t>
            </a:r>
            <a:r>
              <a:rPr lang="en-US" dirty="0" err="1"/>
              <a:t>OpenTripPlanner</a:t>
            </a:r>
            <a:r>
              <a:rPr lang="en-US" dirty="0"/>
              <a:t> and </a:t>
            </a:r>
            <a:r>
              <a:rPr lang="en-US" dirty="0" err="1"/>
              <a:t>Conveyal’s</a:t>
            </a:r>
            <a:r>
              <a:rPr lang="en-US" dirty="0"/>
              <a:t> own analytics platform, and although it is publicly available under an open source license, documentation is limited and setting it up and using it can be daunting.  Thankfully, the </a:t>
            </a:r>
            <a:r>
              <a:rPr lang="en-US" dirty="0" err="1"/>
              <a:t>Brazillian</a:t>
            </a:r>
            <a:r>
              <a:rPr lang="en-US" dirty="0"/>
              <a:t> Institute for Applied Economic Research has created an open source package for the R programming language – known as R5R – which handles the setup and provides a much more user-friendly interface.  This component in particular is key to making open source network analysis available to mere mortals like me and you!</a:t>
            </a:r>
          </a:p>
        </p:txBody>
      </p:sp>
      <p:sp>
        <p:nvSpPr>
          <p:cNvPr id="4" name="Slide Number Placeholder 3"/>
          <p:cNvSpPr>
            <a:spLocks noGrp="1"/>
          </p:cNvSpPr>
          <p:nvPr>
            <p:ph type="sldNum" sz="quarter" idx="5"/>
          </p:nvPr>
        </p:nvSpPr>
        <p:spPr/>
        <p:txBody>
          <a:bodyPr/>
          <a:lstStyle/>
          <a:p>
            <a:fld id="{AC4672D5-ED02-446C-B904-2DC569914F43}" type="slidenum">
              <a:rPr lang="en-US" smtClean="0"/>
              <a:t>5</a:t>
            </a:fld>
            <a:endParaRPr lang="en-US"/>
          </a:p>
        </p:txBody>
      </p:sp>
    </p:spTree>
    <p:extLst>
      <p:ext uri="{BB962C8B-B14F-4D97-AF65-F5344CB8AC3E}">
        <p14:creationId xmlns:p14="http://schemas.microsoft.com/office/powerpoint/2010/main" val="3257453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it work in practice?  What you see here is the minimal set of R code required to install the necessary packages, build the network , read in origin and destination locations, and compute travel time matrices for three modes.  That’s it; 28 lines!</a:t>
            </a:r>
          </a:p>
          <a:p>
            <a:endParaRPr lang="en-US" dirty="0"/>
          </a:p>
          <a:p>
            <a:r>
              <a:rPr lang="en-US" dirty="0"/>
              <a:t>It is necessary to do a few things before you run the code, specifically:</a:t>
            </a:r>
          </a:p>
          <a:p>
            <a:pPr marL="228600" indent="-228600">
              <a:buAutoNum type="arabicPeriod"/>
            </a:pPr>
            <a:r>
              <a:rPr lang="en-US" dirty="0"/>
              <a:t>Install R</a:t>
            </a:r>
          </a:p>
          <a:p>
            <a:pPr marL="228600" indent="-228600">
              <a:buAutoNum type="arabicPeriod"/>
            </a:pPr>
            <a:r>
              <a:rPr lang="en-US" dirty="0"/>
              <a:t>Download OSM data</a:t>
            </a:r>
          </a:p>
          <a:p>
            <a:pPr marL="228600" indent="-228600">
              <a:buAutoNum type="arabicPeriod"/>
            </a:pPr>
            <a:r>
              <a:rPr lang="en-US" dirty="0"/>
              <a:t>Download GTFS data</a:t>
            </a:r>
          </a:p>
          <a:p>
            <a:pPr marL="228600" indent="-228600">
              <a:buAutoNum type="arabicPeriod"/>
            </a:pPr>
            <a:r>
              <a:rPr lang="en-US" dirty="0"/>
              <a:t>Create table of origin and destination coordinates</a:t>
            </a:r>
          </a:p>
          <a:p>
            <a:pPr marL="228600" indent="-228600">
              <a:buAutoNum type="arabicPeriod"/>
            </a:pPr>
            <a:endParaRPr lang="en-US" dirty="0"/>
          </a:p>
          <a:p>
            <a:pPr marL="0" indent="0">
              <a:buNone/>
            </a:pPr>
            <a:r>
              <a:rPr lang="en-US" dirty="0"/>
              <a:t>Then, just run the script using R and watch in amazement!  Let me explain briefly what each operation does.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6</a:t>
            </a:fld>
            <a:endParaRPr lang="en-US"/>
          </a:p>
        </p:txBody>
      </p:sp>
    </p:spTree>
    <p:extLst>
      <p:ext uri="{BB962C8B-B14F-4D97-AF65-F5344CB8AC3E}">
        <p14:creationId xmlns:p14="http://schemas.microsoft.com/office/powerpoint/2010/main" val="2909355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line here automatically downloads and installs the R5R package.  This is only necessary the first time you use R5R on your computer.</a:t>
            </a:r>
          </a:p>
          <a:p>
            <a:endParaRPr lang="en-US" dirty="0"/>
          </a:p>
          <a:p>
            <a:r>
              <a:rPr lang="en-US" dirty="0"/>
              <a:t>The second line loads it into memory so it can be used by the script.  This happens every time.</a:t>
            </a:r>
          </a:p>
        </p:txBody>
      </p:sp>
      <p:sp>
        <p:nvSpPr>
          <p:cNvPr id="4" name="Slide Number Placeholder 3"/>
          <p:cNvSpPr>
            <a:spLocks noGrp="1"/>
          </p:cNvSpPr>
          <p:nvPr>
            <p:ph type="sldNum" sz="quarter" idx="5"/>
          </p:nvPr>
        </p:nvSpPr>
        <p:spPr/>
        <p:txBody>
          <a:bodyPr/>
          <a:lstStyle/>
          <a:p>
            <a:fld id="{AC4672D5-ED02-446C-B904-2DC569914F43}" type="slidenum">
              <a:rPr lang="en-US" smtClean="0"/>
              <a:t>7</a:t>
            </a:fld>
            <a:endParaRPr lang="en-US"/>
          </a:p>
        </p:txBody>
      </p:sp>
    </p:spTree>
    <p:extLst>
      <p:ext uri="{BB962C8B-B14F-4D97-AF65-F5344CB8AC3E}">
        <p14:creationId xmlns:p14="http://schemas.microsoft.com/office/powerpoint/2010/main" val="1088785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magic happens.  This command launches the R5 engine and instructs it to build a network comprised of the OSM data and GTFS data you downloaded.  It automatically handles things like defining connectivity between the networks, defining default values like walk speed and transit boarding and alighting times, defining costs for various network segments and modes, and much more.  The complete list of settings and assumptions is available in the </a:t>
            </a:r>
            <a:r>
              <a:rPr lang="en-US" dirty="0" err="1"/>
              <a:t>OpenTripPlanner</a:t>
            </a:r>
            <a:r>
              <a:rPr lang="en-US" dirty="0"/>
              <a:t> 2 documentation.  It is possible to change the default settings when running R5 manually, and is likely possible when running it using R5R, but I haven’t tried this.  Some settings (e.g. walk speed) can be easily overridden using R5R. </a:t>
            </a:r>
          </a:p>
          <a:p>
            <a:endParaRPr lang="en-US" dirty="0"/>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8</a:t>
            </a:fld>
            <a:endParaRPr lang="en-US"/>
          </a:p>
        </p:txBody>
      </p:sp>
    </p:spTree>
    <p:extLst>
      <p:ext uri="{BB962C8B-B14F-4D97-AF65-F5344CB8AC3E}">
        <p14:creationId xmlns:p14="http://schemas.microsoft.com/office/powerpoint/2010/main" val="3962462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command reads the CSV file (or it could be an Excel file) containing your origin and destination locations.</a:t>
            </a:r>
          </a:p>
        </p:txBody>
      </p:sp>
      <p:sp>
        <p:nvSpPr>
          <p:cNvPr id="4" name="Slide Number Placeholder 3"/>
          <p:cNvSpPr>
            <a:spLocks noGrp="1"/>
          </p:cNvSpPr>
          <p:nvPr>
            <p:ph type="sldNum" sz="quarter" idx="5"/>
          </p:nvPr>
        </p:nvSpPr>
        <p:spPr/>
        <p:txBody>
          <a:bodyPr/>
          <a:lstStyle/>
          <a:p>
            <a:fld id="{AC4672D5-ED02-446C-B904-2DC569914F43}" type="slidenum">
              <a:rPr lang="en-US" smtClean="0"/>
              <a:t>9</a:t>
            </a:fld>
            <a:endParaRPr lang="en-US"/>
          </a:p>
        </p:txBody>
      </p:sp>
    </p:spTree>
    <p:extLst>
      <p:ext uri="{BB962C8B-B14F-4D97-AF65-F5344CB8AC3E}">
        <p14:creationId xmlns:p14="http://schemas.microsoft.com/office/powerpoint/2010/main" val="2823110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CE76-C865-C3E0-571E-0E91407480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48C43D-CE9B-4A2C-4375-391B524BD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2CFD53-669E-0B49-37A8-EE6F775C8A06}"/>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5" name="Footer Placeholder 4">
            <a:extLst>
              <a:ext uri="{FF2B5EF4-FFF2-40B4-BE49-F238E27FC236}">
                <a16:creationId xmlns:a16="http://schemas.microsoft.com/office/drawing/2014/main" id="{173DA999-796C-6B1E-CA42-353359C3B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A026F-1B60-3A5F-46EA-D49009FFA127}"/>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07904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073D-FEF0-8142-9C69-55C5AB772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9DB013-F8AE-18DC-C18D-20EB15860B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B074-6F91-B4CC-CB0F-E4C3443F9CDD}"/>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5" name="Footer Placeholder 4">
            <a:extLst>
              <a:ext uri="{FF2B5EF4-FFF2-40B4-BE49-F238E27FC236}">
                <a16:creationId xmlns:a16="http://schemas.microsoft.com/office/drawing/2014/main" id="{819184DF-C3D8-DE93-F6AD-A2EE60892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6FFD-078B-E009-19EC-41A9129CD53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35760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6E0A7-10C9-5FC4-8026-B430079F5F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CCDDCF-6C31-2B08-910B-D2162E5554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C4B78-FA61-5F60-B3D4-07ED18A77E31}"/>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5" name="Footer Placeholder 4">
            <a:extLst>
              <a:ext uri="{FF2B5EF4-FFF2-40B4-BE49-F238E27FC236}">
                <a16:creationId xmlns:a16="http://schemas.microsoft.com/office/drawing/2014/main" id="{55A35E90-A310-699E-DE80-972DC1931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0AE9-6F2F-77B8-4DC0-49685688B36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942598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EE043-3D29-1A16-5FFD-DD954D5F16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D63C1-C548-2F05-C3AB-01D57929F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6344E-22CA-814F-6773-AB27E652A954}"/>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5" name="Footer Placeholder 4">
            <a:extLst>
              <a:ext uri="{FF2B5EF4-FFF2-40B4-BE49-F238E27FC236}">
                <a16:creationId xmlns:a16="http://schemas.microsoft.com/office/drawing/2014/main" id="{3A7C058F-D491-78A9-DEC6-4E6626604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2BA35-BA88-7EE7-6EB9-ABC537A024FB}"/>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46038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43FB-9DB8-AED4-D9D9-A7B00DF78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F5FFBE-0057-207E-F939-0A21F9496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545385-D897-3002-AB70-E2C0BEE27252}"/>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5" name="Footer Placeholder 4">
            <a:extLst>
              <a:ext uri="{FF2B5EF4-FFF2-40B4-BE49-F238E27FC236}">
                <a16:creationId xmlns:a16="http://schemas.microsoft.com/office/drawing/2014/main" id="{8237152D-36E4-5FA9-CCB9-7FA8FDDE7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7C1AC-BA5A-D484-A95F-DB308DE29EA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9879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7FBA-8F76-FFB9-F65C-D45284DD2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9B2ECD-749E-16CB-43CE-9EF08427A8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00B708-769A-B4AE-10FD-14BBF9F2A0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928D10-14FD-DA3F-7115-43D9656D2F8F}"/>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6" name="Footer Placeholder 5">
            <a:extLst>
              <a:ext uri="{FF2B5EF4-FFF2-40B4-BE49-F238E27FC236}">
                <a16:creationId xmlns:a16="http://schemas.microsoft.com/office/drawing/2014/main" id="{99A496DB-0D66-68B1-B73F-0B602BB07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C6640-6729-9FDA-87CB-ABF26BDAE963}"/>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758021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E39D-0B75-17AB-6997-BA77C62C3C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A8D86-ECD7-B94A-3087-FCA822428B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FE08CE-3ED6-C380-FEA7-BC24EBDCE1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0B438-3EB6-8CF8-6D69-9DCA11F26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0559DB-F03E-D554-DA9C-BC771E099C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EC75DC-1A85-2BE4-B63E-91C513026E66}"/>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8" name="Footer Placeholder 7">
            <a:extLst>
              <a:ext uri="{FF2B5EF4-FFF2-40B4-BE49-F238E27FC236}">
                <a16:creationId xmlns:a16="http://schemas.microsoft.com/office/drawing/2014/main" id="{7C4865CA-D3DA-A70E-8E8A-9513A6C2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D0A11-4965-F229-637E-AB3E8898C172}"/>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11564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4B8F-9BA2-245E-CD3F-0AB2D031E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527B67-2F57-C043-1D7F-71CCCF87654A}"/>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4" name="Footer Placeholder 3">
            <a:extLst>
              <a:ext uri="{FF2B5EF4-FFF2-40B4-BE49-F238E27FC236}">
                <a16:creationId xmlns:a16="http://schemas.microsoft.com/office/drawing/2014/main" id="{E30FD522-0F18-4B9D-02CD-AA65AD698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4AB387-76A1-0B4C-D7A0-7AD4EB1BA34F}"/>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928881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AD4AAE-7479-F364-5B64-7F617A50651C}"/>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3" name="Footer Placeholder 2">
            <a:extLst>
              <a:ext uri="{FF2B5EF4-FFF2-40B4-BE49-F238E27FC236}">
                <a16:creationId xmlns:a16="http://schemas.microsoft.com/office/drawing/2014/main" id="{607C6A54-5B7B-F991-9A36-D4B77AB42C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C806BF-49F6-F3E9-F2A6-07E2AC869E50}"/>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53618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340E-6B29-5B07-733D-98A85B44B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B840FE-DB70-DF58-9E6F-1A6A86BB3B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6B01-3A2C-5229-EACE-5C910EA24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201F1-3199-84C7-FB7D-AEE388FA408D}"/>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6" name="Footer Placeholder 5">
            <a:extLst>
              <a:ext uri="{FF2B5EF4-FFF2-40B4-BE49-F238E27FC236}">
                <a16:creationId xmlns:a16="http://schemas.microsoft.com/office/drawing/2014/main" id="{F2B7774C-B33D-0610-5790-C67BEE4DF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94607-1D14-0F4A-D2DF-7F5BB4270FE1}"/>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6188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3DF6-9C04-053D-7392-DE86A383F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C610F9-AD05-3F69-4FC9-6E443648CD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62CA03-0326-3174-2609-F5AD5AA6D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41B47A-4BBE-937F-5571-B8562C290547}"/>
              </a:ext>
            </a:extLst>
          </p:cNvPr>
          <p:cNvSpPr>
            <a:spLocks noGrp="1"/>
          </p:cNvSpPr>
          <p:nvPr>
            <p:ph type="dt" sz="half" idx="10"/>
          </p:nvPr>
        </p:nvSpPr>
        <p:spPr/>
        <p:txBody>
          <a:bodyPr/>
          <a:lstStyle/>
          <a:p>
            <a:fld id="{839A48FB-3CA6-44D7-88CC-B736F3790210}" type="datetimeFigureOut">
              <a:rPr lang="en-US" smtClean="0"/>
              <a:t>9/22/2022</a:t>
            </a:fld>
            <a:endParaRPr lang="en-US"/>
          </a:p>
        </p:txBody>
      </p:sp>
      <p:sp>
        <p:nvSpPr>
          <p:cNvPr id="6" name="Footer Placeholder 5">
            <a:extLst>
              <a:ext uri="{FF2B5EF4-FFF2-40B4-BE49-F238E27FC236}">
                <a16:creationId xmlns:a16="http://schemas.microsoft.com/office/drawing/2014/main" id="{F31FFA5D-ED08-88A0-E8E9-E599714A0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C3E8B4-0389-CA75-2C64-6E927F7F2B46}"/>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2715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E7F1FE-1487-F453-DD64-AC1D08CE41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1CDC85-F197-5BD8-32F8-6E567D3AD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DC4AE-71F7-8638-0EB6-DD1AA272FC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A48FB-3CA6-44D7-88CC-B736F3790210}" type="datetimeFigureOut">
              <a:rPr lang="en-US" smtClean="0"/>
              <a:t>9/22/2022</a:t>
            </a:fld>
            <a:endParaRPr lang="en-US"/>
          </a:p>
        </p:txBody>
      </p:sp>
      <p:sp>
        <p:nvSpPr>
          <p:cNvPr id="5" name="Footer Placeholder 4">
            <a:extLst>
              <a:ext uri="{FF2B5EF4-FFF2-40B4-BE49-F238E27FC236}">
                <a16:creationId xmlns:a16="http://schemas.microsoft.com/office/drawing/2014/main" id="{1FE0004F-023B-9271-2E58-2AE79557A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190578-7126-3E42-FEEC-EEB416311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7687B8-74DC-47B5-A8A0-607EC8E56142}" type="slidenum">
              <a:rPr lang="en-US" smtClean="0"/>
              <a:t>‹#›</a:t>
            </a:fld>
            <a:endParaRPr lang="en-US"/>
          </a:p>
        </p:txBody>
      </p:sp>
    </p:spTree>
    <p:extLst>
      <p:ext uri="{BB962C8B-B14F-4D97-AF65-F5344CB8AC3E}">
        <p14:creationId xmlns:p14="http://schemas.microsoft.com/office/powerpoint/2010/main" val="2657712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ipeagit.github.io/r5r/reference/travel_time_matri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aporr/r5r-demo"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25910/Z07C-KX0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doi.org/10.3141/2653-06" TargetMode="External"/><Relationship Id="rId5" Type="http://schemas.openxmlformats.org/officeDocument/2006/relationships/hyperlink" Target="https://doi.org/10.5198/jtlu.2018.1074" TargetMode="External"/><Relationship Id="rId4" Type="http://schemas.openxmlformats.org/officeDocument/2006/relationships/hyperlink" Target="https://doi.org/10.1080/13658816.2019.160507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conveyal.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ota.com/data/" TargetMode="External"/><Relationship Id="rId4" Type="http://schemas.openxmlformats.org/officeDocument/2006/relationships/hyperlink" Target="https://download.geofabrik.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docs.opentripplanner.org/en/latest/RouterConfigur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4AFE86C6-DD0E-2D27-10EE-9C8F66FA53F1}"/>
              </a:ext>
            </a:extLst>
          </p:cNvPr>
          <p:cNvSpPr>
            <a:spLocks noChangeArrowheads="1"/>
          </p:cNvSpPr>
          <p:nvPr/>
        </p:nvSpPr>
        <p:spPr bwMode="auto">
          <a:xfrm>
            <a:off x="381000" y="654050"/>
            <a:ext cx="11527971" cy="1754326"/>
          </a:xfrm>
          <a:prstGeom prst="rect">
            <a:avLst/>
          </a:prstGeom>
          <a:noFill/>
          <a:ln w="9525">
            <a:noFill/>
            <a:miter lim="800000"/>
            <a:headEnd/>
            <a:tailEnd/>
          </a:ln>
          <a:effectLst>
            <a:outerShdw blurRad="25400" dist="25400" dir="2700000" algn="tl" rotWithShape="0">
              <a:schemeClr val="bg1">
                <a:alpha val="55000"/>
              </a:schemeClr>
            </a:outerShdw>
          </a:effectLst>
        </p:spPr>
        <p:txBody>
          <a:bodyPr wrap="square">
            <a:spAutoFit/>
          </a:bodyPr>
          <a:lstStyle/>
          <a:p>
            <a:pPr eaLnBrk="1" fontAlgn="auto" hangingPunct="1">
              <a:spcBef>
                <a:spcPts val="0"/>
              </a:spcBef>
              <a:spcAft>
                <a:spcPts val="0"/>
              </a:spcAft>
              <a:defRPr/>
            </a:pPr>
            <a:r>
              <a:rPr lang="en-US" sz="3600" b="1" i="0" dirty="0">
                <a:solidFill>
                  <a:srgbClr val="000000"/>
                </a:solidFill>
                <a:effectLst/>
                <a:latin typeface="Arial" panose="020B0604020202020204" pitchFamily="34" charset="0"/>
              </a:rPr>
              <a:t>A Sense of Place: Quick and Dirty Accessibility Analysis Using Open Source Network Analysis Tools</a:t>
            </a:r>
            <a:endParaRPr lang="en-US" sz="3600" b="1" dirty="0">
              <a:effectLst>
                <a:outerShdw blurRad="50800" dist="25400" dir="2700000" algn="tl" rotWithShape="0">
                  <a:srgbClr val="BE5114">
                    <a:alpha val="44000"/>
                  </a:srgbClr>
                </a:outerShdw>
              </a:effectLst>
              <a:latin typeface="Arial" charset="0"/>
            </a:endParaRPr>
          </a:p>
        </p:txBody>
      </p:sp>
      <p:sp>
        <p:nvSpPr>
          <p:cNvPr id="11" name="Rectangle 12">
            <a:extLst>
              <a:ext uri="{FF2B5EF4-FFF2-40B4-BE49-F238E27FC236}">
                <a16:creationId xmlns:a16="http://schemas.microsoft.com/office/drawing/2014/main" id="{01C33B11-3406-CE12-8D05-AEBAA8F1D23B}"/>
              </a:ext>
            </a:extLst>
          </p:cNvPr>
          <p:cNvSpPr>
            <a:spLocks noChangeArrowheads="1"/>
          </p:cNvSpPr>
          <p:nvPr/>
        </p:nvSpPr>
        <p:spPr bwMode="auto">
          <a:xfrm>
            <a:off x="4648200" y="5334000"/>
            <a:ext cx="4343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spcAft>
                <a:spcPts val="600"/>
              </a:spcAft>
              <a:buClr>
                <a:schemeClr val="tx1"/>
              </a:buClr>
              <a:buSzPct val="80000"/>
              <a:buFont typeface="Wingdings 3" panose="05040102010807070707" pitchFamily="18" charset="2"/>
              <a:buChar char=""/>
              <a:defRPr sz="2000">
                <a:solidFill>
                  <a:srgbClr val="68370F"/>
                </a:solidFill>
                <a:latin typeface="Century Gothic" panose="020B0502020202020204" pitchFamily="34" charset="0"/>
              </a:defRPr>
            </a:lvl1pPr>
            <a:lvl2pPr marL="742950" indent="-285750">
              <a:spcBef>
                <a:spcPct val="20000"/>
              </a:spcBef>
              <a:spcAft>
                <a:spcPts val="600"/>
              </a:spcAft>
              <a:buClr>
                <a:schemeClr val="tx1"/>
              </a:buClr>
              <a:buSzPct val="80000"/>
              <a:buFont typeface="Wingdings 3" panose="05040102010807070707" pitchFamily="18" charset="2"/>
              <a:buChar char=""/>
              <a:defRPr>
                <a:solidFill>
                  <a:srgbClr val="68370F"/>
                </a:solidFill>
                <a:latin typeface="Century Gothic" panose="020B0502020202020204" pitchFamily="34" charset="0"/>
              </a:defRPr>
            </a:lvl2pPr>
            <a:lvl3pPr marL="1143000" indent="-228600">
              <a:spcBef>
                <a:spcPct val="20000"/>
              </a:spcBef>
              <a:spcAft>
                <a:spcPts val="600"/>
              </a:spcAft>
              <a:buClr>
                <a:schemeClr val="tx1"/>
              </a:buClr>
              <a:buSzPct val="80000"/>
              <a:buFont typeface="Wingdings 3" panose="05040102010807070707" pitchFamily="18" charset="2"/>
              <a:buChar char=""/>
              <a:defRPr sz="1600">
                <a:solidFill>
                  <a:srgbClr val="68370F"/>
                </a:solidFill>
                <a:latin typeface="Century Gothic" panose="020B0502020202020204" pitchFamily="34" charset="0"/>
              </a:defRPr>
            </a:lvl3pPr>
            <a:lvl4pPr marL="16002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4pPr>
            <a:lvl5pPr marL="20574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5pPr>
            <a:lvl6pPr marL="25146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6pPr>
            <a:lvl7pPr marL="29718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7pPr>
            <a:lvl8pPr marL="34290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8pPr>
            <a:lvl9pPr marL="38862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9pPr>
          </a:lstStyle>
          <a:p>
            <a:pPr eaLnBrk="1" hangingPunct="1">
              <a:spcBef>
                <a:spcPct val="50000"/>
              </a:spcBef>
              <a:spcAft>
                <a:spcPct val="0"/>
              </a:spcAft>
              <a:buClrTx/>
              <a:buSzTx/>
              <a:buFontTx/>
              <a:buNone/>
            </a:pPr>
            <a:r>
              <a:rPr lang="en-US" altLang="en-US" sz="3200" b="1" dirty="0">
                <a:solidFill>
                  <a:schemeClr val="tx1"/>
                </a:solidFill>
                <a:latin typeface="Arial" panose="020B0604020202020204" pitchFamily="34" charset="0"/>
              </a:rPr>
              <a:t>Ohio GIS Conference</a:t>
            </a:r>
          </a:p>
        </p:txBody>
      </p:sp>
      <p:sp>
        <p:nvSpPr>
          <p:cNvPr id="12" name="Rectangle 12">
            <a:extLst>
              <a:ext uri="{FF2B5EF4-FFF2-40B4-BE49-F238E27FC236}">
                <a16:creationId xmlns:a16="http://schemas.microsoft.com/office/drawing/2014/main" id="{63D06E49-861E-96EF-EDB4-5473941D6815}"/>
              </a:ext>
            </a:extLst>
          </p:cNvPr>
          <p:cNvSpPr>
            <a:spLocks noChangeArrowheads="1"/>
          </p:cNvSpPr>
          <p:nvPr/>
        </p:nvSpPr>
        <p:spPr bwMode="auto">
          <a:xfrm>
            <a:off x="4752975" y="5903913"/>
            <a:ext cx="4038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tx1"/>
              </a:buClr>
              <a:buSzPct val="80000"/>
              <a:buFont typeface="Wingdings 3" panose="05040102010807070707" pitchFamily="18" charset="2"/>
              <a:buChar char=""/>
              <a:defRPr sz="2000">
                <a:solidFill>
                  <a:srgbClr val="68370F"/>
                </a:solidFill>
                <a:latin typeface="Century Gothic" panose="020B0502020202020204" pitchFamily="34" charset="0"/>
              </a:defRPr>
            </a:lvl1pPr>
            <a:lvl2pPr marL="742950" indent="-285750">
              <a:spcBef>
                <a:spcPct val="20000"/>
              </a:spcBef>
              <a:spcAft>
                <a:spcPts val="600"/>
              </a:spcAft>
              <a:buClr>
                <a:schemeClr val="tx1"/>
              </a:buClr>
              <a:buSzPct val="80000"/>
              <a:buFont typeface="Wingdings 3" panose="05040102010807070707" pitchFamily="18" charset="2"/>
              <a:buChar char=""/>
              <a:defRPr>
                <a:solidFill>
                  <a:srgbClr val="68370F"/>
                </a:solidFill>
                <a:latin typeface="Century Gothic" panose="020B0502020202020204" pitchFamily="34" charset="0"/>
              </a:defRPr>
            </a:lvl2pPr>
            <a:lvl3pPr marL="1143000" indent="-228600">
              <a:spcBef>
                <a:spcPct val="20000"/>
              </a:spcBef>
              <a:spcAft>
                <a:spcPts val="600"/>
              </a:spcAft>
              <a:buClr>
                <a:schemeClr val="tx1"/>
              </a:buClr>
              <a:buSzPct val="80000"/>
              <a:buFont typeface="Wingdings 3" panose="05040102010807070707" pitchFamily="18" charset="2"/>
              <a:buChar char=""/>
              <a:defRPr sz="1600">
                <a:solidFill>
                  <a:srgbClr val="68370F"/>
                </a:solidFill>
                <a:latin typeface="Century Gothic" panose="020B0502020202020204" pitchFamily="34" charset="0"/>
              </a:defRPr>
            </a:lvl3pPr>
            <a:lvl4pPr marL="16002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4pPr>
            <a:lvl5pPr marL="20574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5pPr>
            <a:lvl6pPr marL="25146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6pPr>
            <a:lvl7pPr marL="29718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7pPr>
            <a:lvl8pPr marL="34290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8pPr>
            <a:lvl9pPr marL="38862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9pPr>
          </a:lstStyle>
          <a:p>
            <a:pPr algn="ctr" eaLnBrk="1" hangingPunct="1">
              <a:spcBef>
                <a:spcPct val="50000"/>
              </a:spcBef>
              <a:spcAft>
                <a:spcPct val="0"/>
              </a:spcAft>
              <a:buClrTx/>
              <a:buSzTx/>
              <a:buFontTx/>
              <a:buNone/>
            </a:pPr>
            <a:r>
              <a:rPr lang="en-US" altLang="en-US" sz="2400" b="1" i="1">
                <a:solidFill>
                  <a:schemeClr val="tx1"/>
                </a:solidFill>
                <a:latin typeface="Arial" panose="020B0604020202020204" pitchFamily="34" charset="0"/>
              </a:rPr>
              <a:t>September 20 – 22, 2022</a:t>
            </a:r>
          </a:p>
        </p:txBody>
      </p:sp>
      <p:pic>
        <p:nvPicPr>
          <p:cNvPr id="13" name="Picture 17" descr="G:\OhioGIS\2018\Logos\URISA_new.png">
            <a:extLst>
              <a:ext uri="{FF2B5EF4-FFF2-40B4-BE49-F238E27FC236}">
                <a16:creationId xmlns:a16="http://schemas.microsoft.com/office/drawing/2014/main" id="{EAC42F91-71CB-063E-C9A6-6C0DC2309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813" y="5392738"/>
            <a:ext cx="11969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Logo&#10;&#10;Description automatically generated">
            <a:extLst>
              <a:ext uri="{FF2B5EF4-FFF2-40B4-BE49-F238E27FC236}">
                <a16:creationId xmlns:a16="http://schemas.microsoft.com/office/drawing/2014/main" id="{CA889AAF-B18C-9DD9-F2AB-EBA1F185C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638" y="5435600"/>
            <a:ext cx="1122362"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3E0DD051-EFD7-4499-37D3-3C3A46673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 y="5392738"/>
            <a:ext cx="1084263"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4">
            <a:extLst>
              <a:ext uri="{FF2B5EF4-FFF2-40B4-BE49-F238E27FC236}">
                <a16:creationId xmlns:a16="http://schemas.microsoft.com/office/drawing/2014/main" id="{A1F55EA5-BE40-5316-DA7C-BC2BE94618B7}"/>
              </a:ext>
            </a:extLst>
          </p:cNvPr>
          <p:cNvSpPr>
            <a:spLocks noChangeArrowheads="1"/>
          </p:cNvSpPr>
          <p:nvPr/>
        </p:nvSpPr>
        <p:spPr bwMode="auto">
          <a:xfrm>
            <a:off x="447675" y="2833052"/>
            <a:ext cx="580208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ts val="600"/>
              </a:spcAft>
              <a:buClr>
                <a:schemeClr val="tx1"/>
              </a:buClr>
              <a:buSzPct val="80000"/>
              <a:buFont typeface="Wingdings 3" panose="05040102010807070707" pitchFamily="18" charset="2"/>
              <a:buChar char=""/>
              <a:defRPr sz="2000">
                <a:solidFill>
                  <a:srgbClr val="68370F"/>
                </a:solidFill>
                <a:latin typeface="Century Gothic" panose="020B0502020202020204" pitchFamily="34" charset="0"/>
              </a:defRPr>
            </a:lvl1pPr>
            <a:lvl2pPr marL="742950" indent="-285750">
              <a:spcBef>
                <a:spcPct val="20000"/>
              </a:spcBef>
              <a:spcAft>
                <a:spcPts val="600"/>
              </a:spcAft>
              <a:buClr>
                <a:schemeClr val="tx1"/>
              </a:buClr>
              <a:buSzPct val="80000"/>
              <a:buFont typeface="Wingdings 3" panose="05040102010807070707" pitchFamily="18" charset="2"/>
              <a:buChar char=""/>
              <a:defRPr>
                <a:solidFill>
                  <a:srgbClr val="68370F"/>
                </a:solidFill>
                <a:latin typeface="Century Gothic" panose="020B0502020202020204" pitchFamily="34" charset="0"/>
              </a:defRPr>
            </a:lvl2pPr>
            <a:lvl3pPr marL="1143000" indent="-228600">
              <a:spcBef>
                <a:spcPct val="20000"/>
              </a:spcBef>
              <a:spcAft>
                <a:spcPts val="600"/>
              </a:spcAft>
              <a:buClr>
                <a:schemeClr val="tx1"/>
              </a:buClr>
              <a:buSzPct val="80000"/>
              <a:buFont typeface="Wingdings 3" panose="05040102010807070707" pitchFamily="18" charset="2"/>
              <a:buChar char=""/>
              <a:defRPr sz="1600">
                <a:solidFill>
                  <a:srgbClr val="68370F"/>
                </a:solidFill>
                <a:latin typeface="Century Gothic" panose="020B0502020202020204" pitchFamily="34" charset="0"/>
              </a:defRPr>
            </a:lvl3pPr>
            <a:lvl4pPr marL="16002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4pPr>
            <a:lvl5pPr marL="2057400" indent="-22860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5pPr>
            <a:lvl6pPr marL="25146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6pPr>
            <a:lvl7pPr marL="29718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7pPr>
            <a:lvl8pPr marL="34290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8pPr>
            <a:lvl9pPr marL="3886200" indent="-228600" defTabSz="4572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68370F"/>
                </a:solidFill>
                <a:latin typeface="Century Gothic" panose="020B0502020202020204" pitchFamily="34" charset="0"/>
              </a:defRPr>
            </a:lvl9pPr>
          </a:lstStyle>
          <a:p>
            <a:pPr eaLnBrk="1" hangingPunct="1">
              <a:spcBef>
                <a:spcPct val="50000"/>
              </a:spcBef>
              <a:spcAft>
                <a:spcPct val="0"/>
              </a:spcAft>
              <a:buClrTx/>
              <a:buSzTx/>
              <a:buFontTx/>
              <a:buNone/>
            </a:pPr>
            <a:r>
              <a:rPr lang="en-US" altLang="en-US" sz="2400" b="1" dirty="0">
                <a:solidFill>
                  <a:schemeClr val="tx1"/>
                </a:solidFill>
                <a:latin typeface="Arial" panose="020B0604020202020204" pitchFamily="34" charset="0"/>
              </a:rPr>
              <a:t>Adam Porr</a:t>
            </a:r>
          </a:p>
          <a:p>
            <a:pPr eaLnBrk="1" hangingPunct="1">
              <a:spcBef>
                <a:spcPct val="50000"/>
              </a:spcBef>
              <a:spcAft>
                <a:spcPct val="0"/>
              </a:spcAft>
              <a:buClrTx/>
              <a:buSzTx/>
              <a:buFontTx/>
              <a:buNone/>
            </a:pPr>
            <a:r>
              <a:rPr lang="en-US" altLang="en-US" dirty="0">
                <a:solidFill>
                  <a:schemeClr val="tx1"/>
                </a:solidFill>
                <a:latin typeface="Arial" panose="020B0604020202020204" pitchFamily="34" charset="0"/>
              </a:rPr>
              <a:t>Research &amp; Data Officer</a:t>
            </a:r>
          </a:p>
          <a:p>
            <a:pPr eaLnBrk="1" hangingPunct="1">
              <a:spcBef>
                <a:spcPct val="50000"/>
              </a:spcBef>
              <a:spcAft>
                <a:spcPct val="0"/>
              </a:spcAft>
              <a:buClrTx/>
              <a:buSzTx/>
              <a:buFontTx/>
              <a:buNone/>
            </a:pPr>
            <a:r>
              <a:rPr lang="en-US" altLang="en-US" sz="2400" dirty="0">
                <a:solidFill>
                  <a:schemeClr val="tx1"/>
                </a:solidFill>
                <a:latin typeface="Arial" panose="020B0604020202020204" pitchFamily="34" charset="0"/>
              </a:rPr>
              <a:t>Mid-Ohio Regional Planning Commission</a:t>
            </a:r>
          </a:p>
        </p:txBody>
      </p:sp>
    </p:spTree>
    <p:extLst>
      <p:ext uri="{BB962C8B-B14F-4D97-AF65-F5344CB8AC3E}">
        <p14:creationId xmlns:p14="http://schemas.microsoft.com/office/powerpoint/2010/main" val="192202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8403220" y="3032983"/>
            <a:ext cx="3788780" cy="121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Compute travel time matrices for several modes (car, bike, transit)</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BA2FCD1-72BB-E1E8-DADD-4DE6961714DA}"/>
              </a:ext>
            </a:extLst>
          </p:cNvPr>
          <p:cNvSpPr/>
          <p:nvPr/>
        </p:nvSpPr>
        <p:spPr>
          <a:xfrm>
            <a:off x="162127" y="1585776"/>
            <a:ext cx="7542485" cy="41477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200F35CC-7240-291E-5EFD-362C5E43F8ED}"/>
              </a:ext>
            </a:extLst>
          </p:cNvPr>
          <p:cNvCxnSpPr>
            <a:cxnSpLocks/>
            <a:stCxn id="4" idx="3"/>
          </p:cNvCxnSpPr>
          <p:nvPr/>
        </p:nvCxnSpPr>
        <p:spPr>
          <a:xfrm>
            <a:off x="7704612" y="3659663"/>
            <a:ext cx="5916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2B88347-9492-683D-916F-759FFC6AAAC9}"/>
              </a:ext>
            </a:extLst>
          </p:cNvPr>
          <p:cNvSpPr txBox="1">
            <a:spLocks/>
          </p:cNvSpPr>
          <p:nvPr/>
        </p:nvSpPr>
        <p:spPr>
          <a:xfrm>
            <a:off x="7968343" y="4988033"/>
            <a:ext cx="4105826" cy="10208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Note: The full list of configurable parameters is available at: </a:t>
            </a:r>
            <a:r>
              <a:rPr lang="en-US" sz="1600" dirty="0">
                <a:hlinkClick r:id="rId4"/>
              </a:rPr>
              <a:t>https://ipeagit.github.io/r5r/reference/travel_time_matrix.html</a:t>
            </a:r>
            <a:endParaRPr lang="en-US" sz="1600" dirty="0"/>
          </a:p>
          <a:p>
            <a:pPr marL="0" indent="0">
              <a:buNone/>
            </a:pPr>
            <a:endParaRPr lang="en-US" sz="1600" dirty="0"/>
          </a:p>
        </p:txBody>
      </p:sp>
    </p:spTree>
    <p:extLst>
      <p:ext uri="{BB962C8B-B14F-4D97-AF65-F5344CB8AC3E}">
        <p14:creationId xmlns:p14="http://schemas.microsoft.com/office/powerpoint/2010/main" val="25022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F8680AB9-7CDF-FBC0-6221-7FB2C9BADB7C}"/>
              </a:ext>
            </a:extLst>
          </p:cNvPr>
          <p:cNvSpPr txBox="1">
            <a:spLocks/>
          </p:cNvSpPr>
          <p:nvPr/>
        </p:nvSpPr>
        <p:spPr>
          <a:xfrm>
            <a:off x="8403220" y="5674132"/>
            <a:ext cx="3626652" cy="76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Write the matrices to CSV</a:t>
            </a:r>
          </a:p>
        </p:txBody>
      </p:sp>
      <p:sp>
        <p:nvSpPr>
          <p:cNvPr id="4" name="Rectangle 3">
            <a:extLst>
              <a:ext uri="{FF2B5EF4-FFF2-40B4-BE49-F238E27FC236}">
                <a16:creationId xmlns:a16="http://schemas.microsoft.com/office/drawing/2014/main" id="{DBA2FCD1-72BB-E1E8-DADD-4DE6961714DA}"/>
              </a:ext>
            </a:extLst>
          </p:cNvPr>
          <p:cNvSpPr/>
          <p:nvPr/>
        </p:nvSpPr>
        <p:spPr>
          <a:xfrm>
            <a:off x="162127" y="5733549"/>
            <a:ext cx="7542485"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200F35CC-7240-291E-5EFD-362C5E43F8ED}"/>
              </a:ext>
            </a:extLst>
          </p:cNvPr>
          <p:cNvCxnSpPr>
            <a:cxnSpLocks/>
            <a:stCxn id="4" idx="3"/>
          </p:cNvCxnSpPr>
          <p:nvPr/>
        </p:nvCxnSpPr>
        <p:spPr>
          <a:xfrm>
            <a:off x="7704612" y="6038349"/>
            <a:ext cx="5726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37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Content Placeholder 2">
            <a:extLst>
              <a:ext uri="{FF2B5EF4-FFF2-40B4-BE49-F238E27FC236}">
                <a16:creationId xmlns:a16="http://schemas.microsoft.com/office/drawing/2014/main" id="{E076926F-8250-B447-DD2C-B5F69D37D87C}"/>
              </a:ext>
            </a:extLst>
          </p:cNvPr>
          <p:cNvSpPr txBox="1">
            <a:spLocks/>
          </p:cNvSpPr>
          <p:nvPr/>
        </p:nvSpPr>
        <p:spPr>
          <a:xfrm>
            <a:off x="8932576" y="2778520"/>
            <a:ext cx="2110740" cy="1300959"/>
          </a:xfrm>
          <a:prstGeom prst="rect">
            <a:avLst/>
          </a:prstGeom>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a:solidFill>
                  <a:schemeClr val="accent1"/>
                </a:solidFill>
              </a:rPr>
              <a:t>Total runtime: </a:t>
            </a:r>
          </a:p>
          <a:p>
            <a:pPr marL="0" indent="0" algn="ctr">
              <a:buFont typeface="Arial" panose="020B0604020202020204" pitchFamily="34" charset="0"/>
              <a:buNone/>
            </a:pPr>
            <a:r>
              <a:rPr lang="en-US" sz="2600" dirty="0">
                <a:solidFill>
                  <a:schemeClr val="accent1"/>
                </a:solidFill>
              </a:rPr>
              <a:t>2.02 minutes</a:t>
            </a:r>
          </a:p>
          <a:p>
            <a:pPr marL="0" indent="0" algn="ctr">
              <a:buFont typeface="Arial" panose="020B0604020202020204" pitchFamily="34" charset="0"/>
              <a:buNone/>
            </a:pPr>
            <a:r>
              <a:rPr lang="en-US" sz="1200" dirty="0">
                <a:solidFill>
                  <a:schemeClr val="accent1"/>
                </a:solidFill>
              </a:rPr>
              <a:t>(4 cores @ 3GHz, 16GB RAM)</a:t>
            </a:r>
          </a:p>
        </p:txBody>
      </p:sp>
    </p:spTree>
    <p:extLst>
      <p:ext uri="{BB962C8B-B14F-4D97-AF65-F5344CB8AC3E}">
        <p14:creationId xmlns:p14="http://schemas.microsoft.com/office/powerpoint/2010/main" val="2211503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The result doesn’t look very impressive at first…</a:t>
            </a:r>
          </a:p>
        </p:txBody>
      </p:sp>
      <p:pic>
        <p:nvPicPr>
          <p:cNvPr id="12" name="Picture 11">
            <a:extLst>
              <a:ext uri="{FF2B5EF4-FFF2-40B4-BE49-F238E27FC236}">
                <a16:creationId xmlns:a16="http://schemas.microsoft.com/office/drawing/2014/main" id="{4F51915C-C3A4-802A-A5BD-C8CF1077A005}"/>
              </a:ext>
            </a:extLst>
          </p:cNvPr>
          <p:cNvPicPr>
            <a:picLocks noChangeAspect="1"/>
          </p:cNvPicPr>
          <p:nvPr/>
        </p:nvPicPr>
        <p:blipFill>
          <a:blip r:embed="rId3"/>
          <a:stretch>
            <a:fillRect/>
          </a:stretch>
        </p:blipFill>
        <p:spPr>
          <a:xfrm>
            <a:off x="3228575" y="1323681"/>
            <a:ext cx="5734850" cy="4210638"/>
          </a:xfrm>
          <a:prstGeom prst="rect">
            <a:avLst/>
          </a:prstGeom>
        </p:spPr>
      </p:pic>
    </p:spTree>
    <p:extLst>
      <p:ext uri="{BB962C8B-B14F-4D97-AF65-F5344CB8AC3E}">
        <p14:creationId xmlns:p14="http://schemas.microsoft.com/office/powerpoint/2010/main" val="418438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4F02F-DB61-D642-2503-61C4DE658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78262" y="828412"/>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 but with a little GIS work, cool things are possible!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6D4C989-BCBD-03D7-66DB-F2007F5AF3F1}"/>
              </a:ext>
            </a:extLst>
          </p:cNvPr>
          <p:cNvPicPr>
            <a:picLocks noChangeAspect="1"/>
          </p:cNvPicPr>
          <p:nvPr/>
        </p:nvPicPr>
        <p:blipFill>
          <a:blip r:embed="rId4"/>
          <a:stretch>
            <a:fillRect/>
          </a:stretch>
        </p:blipFill>
        <p:spPr>
          <a:xfrm>
            <a:off x="159517" y="828412"/>
            <a:ext cx="3740199" cy="4697741"/>
          </a:xfrm>
          <a:prstGeom prst="rect">
            <a:avLst/>
          </a:prstGeom>
          <a:ln w="12700">
            <a:solidFill>
              <a:schemeClr val="tx1"/>
            </a:solidFill>
          </a:ln>
        </p:spPr>
      </p:pic>
      <p:pic>
        <p:nvPicPr>
          <p:cNvPr id="15" name="Picture 14">
            <a:extLst>
              <a:ext uri="{FF2B5EF4-FFF2-40B4-BE49-F238E27FC236}">
                <a16:creationId xmlns:a16="http://schemas.microsoft.com/office/drawing/2014/main" id="{9D57ACBA-B410-C5D0-3C3E-000BC81860DD}"/>
              </a:ext>
            </a:extLst>
          </p:cNvPr>
          <p:cNvPicPr>
            <a:picLocks noChangeAspect="1"/>
          </p:cNvPicPr>
          <p:nvPr/>
        </p:nvPicPr>
        <p:blipFill rotWithShape="1">
          <a:blip r:embed="rId5"/>
          <a:srcRect b="13475"/>
          <a:stretch/>
        </p:blipFill>
        <p:spPr>
          <a:xfrm>
            <a:off x="3983222" y="828412"/>
            <a:ext cx="3511534" cy="4697741"/>
          </a:xfrm>
          <a:prstGeom prst="rect">
            <a:avLst/>
          </a:prstGeom>
          <a:ln w="12700">
            <a:solidFill>
              <a:schemeClr val="tx1"/>
            </a:solidFill>
          </a:ln>
        </p:spPr>
      </p:pic>
      <p:sp>
        <p:nvSpPr>
          <p:cNvPr id="22" name="Content Placeholder 2">
            <a:extLst>
              <a:ext uri="{FF2B5EF4-FFF2-40B4-BE49-F238E27FC236}">
                <a16:creationId xmlns:a16="http://schemas.microsoft.com/office/drawing/2014/main" id="{45860C4F-2BD3-2609-15D4-482266A2D3B1}"/>
              </a:ext>
            </a:extLst>
          </p:cNvPr>
          <p:cNvSpPr txBox="1">
            <a:spLocks/>
          </p:cNvSpPr>
          <p:nvPr/>
        </p:nvSpPr>
        <p:spPr>
          <a:xfrm>
            <a:off x="412644" y="5615604"/>
            <a:ext cx="3233944" cy="890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times </a:t>
            </a:r>
            <a:br>
              <a:rPr lang="en-US" sz="3000" dirty="0"/>
            </a:br>
            <a:r>
              <a:rPr lang="en-US" sz="3000" dirty="0"/>
              <a:t>point-to-point</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4510155"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 rings</a:t>
            </a:r>
          </a:p>
        </p:txBody>
      </p:sp>
      <p:sp>
        <p:nvSpPr>
          <p:cNvPr id="4" name="Content Placeholder 2">
            <a:extLst>
              <a:ext uri="{FF2B5EF4-FFF2-40B4-BE49-F238E27FC236}">
                <a16:creationId xmlns:a16="http://schemas.microsoft.com/office/drawing/2014/main" id="{96513CE5-4229-28BB-F037-C6F02EEC6F96}"/>
              </a:ext>
            </a:extLst>
          </p:cNvPr>
          <p:cNvSpPr txBox="1">
            <a:spLocks/>
          </p:cNvSpPr>
          <p:nvPr/>
        </p:nvSpPr>
        <p:spPr>
          <a:xfrm>
            <a:off x="8576538"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Accessibility analysis</a:t>
            </a:r>
          </a:p>
        </p:txBody>
      </p:sp>
    </p:spTree>
    <p:extLst>
      <p:ext uri="{BB962C8B-B14F-4D97-AF65-F5344CB8AC3E}">
        <p14:creationId xmlns:p14="http://schemas.microsoft.com/office/powerpoint/2010/main" val="276057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1A7FDE-613C-E5CF-5100-E9B7A3BA27FC}"/>
              </a:ext>
            </a:extLst>
          </p:cNvPr>
          <p:cNvPicPr>
            <a:picLocks noChangeAspect="1"/>
          </p:cNvPicPr>
          <p:nvPr/>
        </p:nvPicPr>
        <p:blipFill>
          <a:blip r:embed="rId3"/>
          <a:stretch>
            <a:fillRect/>
          </a:stretch>
        </p:blipFill>
        <p:spPr>
          <a:xfrm>
            <a:off x="0" y="1087543"/>
            <a:ext cx="6096000" cy="5770455"/>
          </a:xfrm>
          <a:prstGeom prst="rect">
            <a:avLst/>
          </a:prstGeom>
        </p:spPr>
      </p:pic>
      <p:pic>
        <p:nvPicPr>
          <p:cNvPr id="8" name="Picture 7">
            <a:extLst>
              <a:ext uri="{FF2B5EF4-FFF2-40B4-BE49-F238E27FC236}">
                <a16:creationId xmlns:a16="http://schemas.microsoft.com/office/drawing/2014/main" id="{BEEAB6B7-3B15-608A-CB4D-720CFFD46208}"/>
              </a:ext>
            </a:extLst>
          </p:cNvPr>
          <p:cNvPicPr>
            <a:picLocks noChangeAspect="1"/>
          </p:cNvPicPr>
          <p:nvPr/>
        </p:nvPicPr>
        <p:blipFill>
          <a:blip r:embed="rId4"/>
          <a:stretch>
            <a:fillRect/>
          </a:stretch>
        </p:blipFill>
        <p:spPr>
          <a:xfrm>
            <a:off x="6069688" y="1087543"/>
            <a:ext cx="6122312" cy="5770455"/>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comparison by mode (from this conference)</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7951383"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
        <p:nvSpPr>
          <p:cNvPr id="24" name="Content Placeholder 2">
            <a:extLst>
              <a:ext uri="{FF2B5EF4-FFF2-40B4-BE49-F238E27FC236}">
                <a16:creationId xmlns:a16="http://schemas.microsoft.com/office/drawing/2014/main" id="{F849BAEB-0BBA-F561-4214-26F86224CF3A}"/>
              </a:ext>
            </a:extLst>
          </p:cNvPr>
          <p:cNvSpPr txBox="1">
            <a:spLocks/>
          </p:cNvSpPr>
          <p:nvPr/>
        </p:nvSpPr>
        <p:spPr>
          <a:xfrm>
            <a:off x="1782947"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Transit</a:t>
            </a:r>
          </a:p>
        </p:txBody>
      </p:sp>
    </p:spTree>
    <p:extLst>
      <p:ext uri="{BB962C8B-B14F-4D97-AF65-F5344CB8AC3E}">
        <p14:creationId xmlns:p14="http://schemas.microsoft.com/office/powerpoint/2010/main" val="1195101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63A7CB-C8CD-B6BE-D262-7B760007E6FA}"/>
              </a:ext>
            </a:extLst>
          </p:cNvPr>
          <p:cNvPicPr>
            <a:picLocks noChangeAspect="1"/>
          </p:cNvPicPr>
          <p:nvPr/>
        </p:nvPicPr>
        <p:blipFill>
          <a:blip r:embed="rId3"/>
          <a:stretch>
            <a:fillRect/>
          </a:stretch>
        </p:blipFill>
        <p:spPr>
          <a:xfrm>
            <a:off x="8115300" y="2557772"/>
            <a:ext cx="4076700" cy="4300227"/>
          </a:xfrm>
          <a:prstGeom prst="rect">
            <a:avLst/>
          </a:prstGeom>
          <a:ln w="1270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rings (from Intel site)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C19286AA-27B2-BB71-A2FF-9F2F7289C288}"/>
              </a:ext>
            </a:extLst>
          </p:cNvPr>
          <p:cNvPicPr>
            <a:picLocks noChangeAspect="1"/>
          </p:cNvPicPr>
          <p:nvPr/>
        </p:nvPicPr>
        <p:blipFill>
          <a:blip r:embed="rId4"/>
          <a:stretch>
            <a:fillRect/>
          </a:stretch>
        </p:blipFill>
        <p:spPr>
          <a:xfrm>
            <a:off x="0" y="679995"/>
            <a:ext cx="5858841" cy="6178002"/>
          </a:xfrm>
          <a:prstGeom prst="rect">
            <a:avLst/>
          </a:prstGeom>
          <a:ln w="12700">
            <a:solidFill>
              <a:schemeClr val="tx1"/>
            </a:solidFill>
          </a:ln>
        </p:spPr>
      </p:pic>
      <p:pic>
        <p:nvPicPr>
          <p:cNvPr id="6" name="Picture 5">
            <a:extLst>
              <a:ext uri="{FF2B5EF4-FFF2-40B4-BE49-F238E27FC236}">
                <a16:creationId xmlns:a16="http://schemas.microsoft.com/office/drawing/2014/main" id="{515F1341-F3B6-E107-EF89-5183263D2EF2}"/>
              </a:ext>
            </a:extLst>
          </p:cNvPr>
          <p:cNvPicPr>
            <a:picLocks noChangeAspect="1"/>
          </p:cNvPicPr>
          <p:nvPr/>
        </p:nvPicPr>
        <p:blipFill>
          <a:blip r:embed="rId5"/>
          <a:stretch>
            <a:fillRect/>
          </a:stretch>
        </p:blipFill>
        <p:spPr>
          <a:xfrm>
            <a:off x="6020968" y="679992"/>
            <a:ext cx="3745332" cy="3975438"/>
          </a:xfrm>
          <a:prstGeom prst="rect">
            <a:avLst/>
          </a:prstGeom>
          <a:ln w="12700">
            <a:solidFill>
              <a:schemeClr val="tx1"/>
            </a:solidFill>
          </a:ln>
        </p:spPr>
      </p:pic>
      <p:sp>
        <p:nvSpPr>
          <p:cNvPr id="10" name="Content Placeholder 2">
            <a:extLst>
              <a:ext uri="{FF2B5EF4-FFF2-40B4-BE49-F238E27FC236}">
                <a16:creationId xmlns:a16="http://schemas.microsoft.com/office/drawing/2014/main" id="{948C3E12-6ED0-1910-114C-98CFC440F22D}"/>
              </a:ext>
            </a:extLst>
          </p:cNvPr>
          <p:cNvSpPr txBox="1">
            <a:spLocks/>
          </p:cNvSpPr>
          <p:nvPr/>
        </p:nvSpPr>
        <p:spPr>
          <a:xfrm>
            <a:off x="4969842" y="6408397"/>
            <a:ext cx="888999"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Car</a:t>
            </a:r>
          </a:p>
        </p:txBody>
      </p:sp>
      <p:sp>
        <p:nvSpPr>
          <p:cNvPr id="11" name="Content Placeholder 2">
            <a:extLst>
              <a:ext uri="{FF2B5EF4-FFF2-40B4-BE49-F238E27FC236}">
                <a16:creationId xmlns:a16="http://schemas.microsoft.com/office/drawing/2014/main" id="{DC84E6B2-EBE8-FE48-02E1-245EFD8183C3}"/>
              </a:ext>
            </a:extLst>
          </p:cNvPr>
          <p:cNvSpPr txBox="1">
            <a:spLocks/>
          </p:cNvSpPr>
          <p:nvPr/>
        </p:nvSpPr>
        <p:spPr>
          <a:xfrm>
            <a:off x="9461500" y="6408397"/>
            <a:ext cx="2730500"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Shuttle + transit</a:t>
            </a:r>
          </a:p>
        </p:txBody>
      </p:sp>
      <p:sp>
        <p:nvSpPr>
          <p:cNvPr id="12" name="Content Placeholder 2">
            <a:extLst>
              <a:ext uri="{FF2B5EF4-FFF2-40B4-BE49-F238E27FC236}">
                <a16:creationId xmlns:a16="http://schemas.microsoft.com/office/drawing/2014/main" id="{EBFA1D05-6EB7-3F8F-81E9-6D0E6CD664C5}"/>
              </a:ext>
            </a:extLst>
          </p:cNvPr>
          <p:cNvSpPr txBox="1">
            <a:spLocks/>
          </p:cNvSpPr>
          <p:nvPr/>
        </p:nvSpPr>
        <p:spPr>
          <a:xfrm>
            <a:off x="8897027" y="4233018"/>
            <a:ext cx="869273"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Tree>
    <p:extLst>
      <p:ext uri="{BB962C8B-B14F-4D97-AF65-F5344CB8AC3E}">
        <p14:creationId xmlns:p14="http://schemas.microsoft.com/office/powerpoint/2010/main" val="3596204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205891-D955-A646-1A40-47956DD4D16F}"/>
              </a:ext>
            </a:extLst>
          </p:cNvPr>
          <p:cNvPicPr>
            <a:picLocks noChangeAspect="1"/>
          </p:cNvPicPr>
          <p:nvPr/>
        </p:nvPicPr>
        <p:blipFill>
          <a:blip r:embed="rId3"/>
          <a:stretch>
            <a:fillRect/>
          </a:stretch>
        </p:blipFill>
        <p:spPr>
          <a:xfrm>
            <a:off x="162127" y="955218"/>
            <a:ext cx="5664200" cy="4545898"/>
          </a:xfrm>
          <a:prstGeom prst="rect">
            <a:avLst/>
          </a:prstGeom>
          <a:ln w="19050">
            <a:solidFill>
              <a:schemeClr val="tx1"/>
            </a:solidFill>
          </a:ln>
        </p:spPr>
      </p:pic>
      <p:pic>
        <p:nvPicPr>
          <p:cNvPr id="17" name="Picture 16">
            <a:extLst>
              <a:ext uri="{FF2B5EF4-FFF2-40B4-BE49-F238E27FC236}">
                <a16:creationId xmlns:a16="http://schemas.microsoft.com/office/drawing/2014/main" id="{55346A62-B5E4-F94D-013A-94FA06672F0F}"/>
              </a:ext>
            </a:extLst>
          </p:cNvPr>
          <p:cNvPicPr>
            <a:picLocks noChangeAspect="1"/>
          </p:cNvPicPr>
          <p:nvPr/>
        </p:nvPicPr>
        <p:blipFill rotWithShape="1">
          <a:blip r:embed="rId4"/>
          <a:srcRect l="4713" r="3015" b="8412"/>
          <a:stretch/>
        </p:blipFill>
        <p:spPr>
          <a:xfrm>
            <a:off x="5988781" y="955217"/>
            <a:ext cx="6041091" cy="4545899"/>
          </a:xfrm>
          <a:prstGeom prst="rect">
            <a:avLst/>
          </a:prstGeom>
          <a:ln w="1905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rings (from Intel site)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Content Placeholder 2">
            <a:extLst>
              <a:ext uri="{FF2B5EF4-FFF2-40B4-BE49-F238E27FC236}">
                <a16:creationId xmlns:a16="http://schemas.microsoft.com/office/drawing/2014/main" id="{DC84E6B2-EBE8-FE48-02E1-245EFD8183C3}"/>
              </a:ext>
            </a:extLst>
          </p:cNvPr>
          <p:cNvSpPr txBox="1">
            <a:spLocks/>
          </p:cNvSpPr>
          <p:nvPr/>
        </p:nvSpPr>
        <p:spPr>
          <a:xfrm>
            <a:off x="7738480" y="5699020"/>
            <a:ext cx="2730500"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Shuttle + transit</a:t>
            </a:r>
          </a:p>
        </p:txBody>
      </p:sp>
      <p:sp>
        <p:nvSpPr>
          <p:cNvPr id="12" name="Content Placeholder 2">
            <a:extLst>
              <a:ext uri="{FF2B5EF4-FFF2-40B4-BE49-F238E27FC236}">
                <a16:creationId xmlns:a16="http://schemas.microsoft.com/office/drawing/2014/main" id="{EBFA1D05-6EB7-3F8F-81E9-6D0E6CD664C5}"/>
              </a:ext>
            </a:extLst>
          </p:cNvPr>
          <p:cNvSpPr txBox="1">
            <a:spLocks/>
          </p:cNvSpPr>
          <p:nvPr/>
        </p:nvSpPr>
        <p:spPr>
          <a:xfrm>
            <a:off x="2559590" y="5699020"/>
            <a:ext cx="869273"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Tree>
    <p:extLst>
      <p:ext uri="{BB962C8B-B14F-4D97-AF65-F5344CB8AC3E}">
        <p14:creationId xmlns:p14="http://schemas.microsoft.com/office/powerpoint/2010/main" val="2331078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Accessibility analysis</a:t>
            </a:r>
          </a:p>
        </p:txBody>
      </p:sp>
      <p:pic>
        <p:nvPicPr>
          <p:cNvPr id="9218" name="Picture 2">
            <a:extLst>
              <a:ext uri="{FF2B5EF4-FFF2-40B4-BE49-F238E27FC236}">
                <a16:creationId xmlns:a16="http://schemas.microsoft.com/office/drawing/2014/main" id="{75008036-905E-1AB5-9755-84AB6600A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t="3197" r="2188" b="5362"/>
          <a:stretch/>
        </p:blipFill>
        <p:spPr bwMode="auto">
          <a:xfrm>
            <a:off x="5377289" y="22220"/>
            <a:ext cx="6814711" cy="6835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383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Accessibility analysis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18" name="Picture 2">
            <a:extLst>
              <a:ext uri="{FF2B5EF4-FFF2-40B4-BE49-F238E27FC236}">
                <a16:creationId xmlns:a16="http://schemas.microsoft.com/office/drawing/2014/main" id="{75008036-905E-1AB5-9755-84AB6600A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t="3197" r="2188" b="5362"/>
          <a:stretch/>
        </p:blipFill>
        <p:spPr bwMode="auto">
          <a:xfrm>
            <a:off x="5377289" y="22220"/>
            <a:ext cx="6814711" cy="68357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8ABF20D-AB1D-4DD6-2C75-E8383E69D891}"/>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Chart 5">
            <a:extLst>
              <a:ext uri="{FF2B5EF4-FFF2-40B4-BE49-F238E27FC236}">
                <a16:creationId xmlns:a16="http://schemas.microsoft.com/office/drawing/2014/main" id="{91E510E8-FC1A-2AD9-43ED-592F1D690FB2}"/>
              </a:ext>
            </a:extLst>
          </p:cNvPr>
          <p:cNvGraphicFramePr>
            <a:graphicFrameLocks/>
          </p:cNvGraphicFramePr>
          <p:nvPr>
            <p:extLst>
              <p:ext uri="{D42A27DB-BD31-4B8C-83A1-F6EECF244321}">
                <p14:modId xmlns:p14="http://schemas.microsoft.com/office/powerpoint/2010/main" val="3496046246"/>
              </p:ext>
            </p:extLst>
          </p:nvPr>
        </p:nvGraphicFramePr>
        <p:xfrm>
          <a:off x="483708" y="876986"/>
          <a:ext cx="4572000" cy="27412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D07B1A37-89E6-4782-671C-C96FCFCA8EDE}"/>
              </a:ext>
            </a:extLst>
          </p:cNvPr>
          <p:cNvGraphicFramePr>
            <a:graphicFrameLocks/>
          </p:cNvGraphicFramePr>
          <p:nvPr>
            <p:extLst>
              <p:ext uri="{D42A27DB-BD31-4B8C-83A1-F6EECF244321}">
                <p14:modId xmlns:p14="http://schemas.microsoft.com/office/powerpoint/2010/main" val="1077554560"/>
              </p:ext>
            </p:extLst>
          </p:nvPr>
        </p:nvGraphicFramePr>
        <p:xfrm>
          <a:off x="483708" y="3815272"/>
          <a:ext cx="4572000" cy="27355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486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Networks are hard.  Multimodal networks are much harder!</a:t>
            </a:r>
          </a:p>
        </p:txBody>
      </p:sp>
      <p:pic>
        <p:nvPicPr>
          <p:cNvPr id="5" name="Picture 4">
            <a:extLst>
              <a:ext uri="{FF2B5EF4-FFF2-40B4-BE49-F238E27FC236}">
                <a16:creationId xmlns:a16="http://schemas.microsoft.com/office/drawing/2014/main" id="{8D057D8D-1919-B5F6-25AB-C1A0577F0009}"/>
              </a:ext>
            </a:extLst>
          </p:cNvPr>
          <p:cNvPicPr>
            <a:picLocks noChangeAspect="1"/>
          </p:cNvPicPr>
          <p:nvPr/>
        </p:nvPicPr>
        <p:blipFill>
          <a:blip r:embed="rId3"/>
          <a:stretch>
            <a:fillRect/>
          </a:stretch>
        </p:blipFill>
        <p:spPr>
          <a:xfrm>
            <a:off x="-1" y="863583"/>
            <a:ext cx="6718003" cy="6048845"/>
          </a:xfrm>
          <a:prstGeom prst="rect">
            <a:avLst/>
          </a:prstGeom>
        </p:spPr>
      </p:pic>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6956981" y="821359"/>
            <a:ext cx="4920792" cy="5817430"/>
          </a:xfrm>
        </p:spPr>
        <p:txBody>
          <a:bodyPr>
            <a:normAutofit/>
          </a:bodyPr>
          <a:lstStyle/>
          <a:p>
            <a:r>
              <a:rPr lang="en-US" sz="3200" dirty="0"/>
              <a:t>Connectivity</a:t>
            </a:r>
            <a:br>
              <a:rPr lang="en-US" sz="3200" dirty="0"/>
            </a:br>
            <a:endParaRPr lang="en-US" sz="3200" dirty="0"/>
          </a:p>
          <a:p>
            <a:r>
              <a:rPr lang="en-US" sz="3200" dirty="0"/>
              <a:t>Costs</a:t>
            </a:r>
            <a:br>
              <a:rPr lang="en-US" sz="3200" dirty="0"/>
            </a:br>
            <a:endParaRPr lang="en-US" sz="3200" dirty="0"/>
          </a:p>
          <a:p>
            <a:r>
              <a:rPr lang="en-US" sz="3200" dirty="0"/>
              <a:t>Restrictions</a:t>
            </a:r>
          </a:p>
          <a:p>
            <a:endParaRPr lang="en-US" sz="3200" dirty="0"/>
          </a:p>
          <a:p>
            <a:r>
              <a:rPr lang="en-US" sz="3200" dirty="0"/>
              <a:t>Data availability, attributes, and integration</a:t>
            </a:r>
            <a:br>
              <a:rPr lang="en-US" sz="3200" dirty="0"/>
            </a:br>
            <a:endParaRPr lang="en-US" sz="3200" dirty="0"/>
          </a:p>
          <a:p>
            <a:r>
              <a:rPr lang="en-US" sz="3200" b="1" dirty="0"/>
              <a:t>Also, data and tools can be expensive!</a:t>
            </a:r>
          </a:p>
        </p:txBody>
      </p:sp>
    </p:spTree>
    <p:extLst>
      <p:ext uri="{BB962C8B-B14F-4D97-AF65-F5344CB8AC3E}">
        <p14:creationId xmlns:p14="http://schemas.microsoft.com/office/powerpoint/2010/main" val="2724536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reenshot">
            <a:extLst>
              <a:ext uri="{FF2B5EF4-FFF2-40B4-BE49-F238E27FC236}">
                <a16:creationId xmlns:a16="http://schemas.microsoft.com/office/drawing/2014/main" id="{7A1FA8A8-FF46-C052-8A22-E3BC63FF1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8" t="-77275" r="7294" b="17378"/>
          <a:stretch/>
        </p:blipFill>
        <p:spPr bwMode="auto">
          <a:xfrm>
            <a:off x="1639957" y="522535"/>
            <a:ext cx="10552043" cy="6335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6188977" cy="460784"/>
          </a:xfrm>
        </p:spPr>
        <p:txBody>
          <a:bodyPr>
            <a:normAutofit fontScale="90000"/>
          </a:bodyPr>
          <a:lstStyle/>
          <a:p>
            <a:r>
              <a:rPr lang="en-US" sz="3600" dirty="0"/>
              <a:t>What if we were to…</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E0932B07-36A5-3431-7CED-0F5A1F5ACEEB}"/>
              </a:ext>
            </a:extLst>
          </p:cNvPr>
          <p:cNvSpPr>
            <a:spLocks noGrp="1"/>
          </p:cNvSpPr>
          <p:nvPr>
            <p:ph idx="1"/>
          </p:nvPr>
        </p:nvSpPr>
        <p:spPr>
          <a:xfrm>
            <a:off x="162127" y="821359"/>
            <a:ext cx="6188977" cy="5817430"/>
          </a:xfrm>
        </p:spPr>
        <p:txBody>
          <a:bodyPr>
            <a:normAutofit/>
          </a:bodyPr>
          <a:lstStyle/>
          <a:p>
            <a:r>
              <a:rPr lang="en-US" sz="3200" dirty="0"/>
              <a:t>…model a new COTA stop at the Intel site?</a:t>
            </a:r>
          </a:p>
          <a:p>
            <a:r>
              <a:rPr lang="en-US" sz="3200" dirty="0"/>
              <a:t>…model a new fixed-route service to serve Licking County?</a:t>
            </a:r>
          </a:p>
          <a:p>
            <a:r>
              <a:rPr lang="en-US" sz="3200" dirty="0"/>
              <a:t>…model a new bike path between the site and the New Albany park and ride and/or Johnstown?</a:t>
            </a:r>
          </a:p>
          <a:p>
            <a:r>
              <a:rPr lang="en-US" sz="3200" b="1" dirty="0"/>
              <a:t>…improve the OSM data?</a:t>
            </a:r>
          </a:p>
          <a:p>
            <a:pPr lvl="1"/>
            <a:r>
              <a:rPr lang="en-US" sz="2800" dirty="0"/>
              <a:t>Feature completeness (esp. bike/ped)</a:t>
            </a:r>
          </a:p>
          <a:p>
            <a:pPr lvl="1"/>
            <a:r>
              <a:rPr lang="en-US" sz="2800" dirty="0"/>
              <a:t>Attribute completeness (Level of Traffic Stress)</a:t>
            </a:r>
          </a:p>
        </p:txBody>
      </p:sp>
      <p:pic>
        <p:nvPicPr>
          <p:cNvPr id="5" name="Picture 4">
            <a:extLst>
              <a:ext uri="{FF2B5EF4-FFF2-40B4-BE49-F238E27FC236}">
                <a16:creationId xmlns:a16="http://schemas.microsoft.com/office/drawing/2014/main" id="{8D4F06CD-D81A-CBB1-24B8-942319EBB4E8}"/>
              </a:ext>
            </a:extLst>
          </p:cNvPr>
          <p:cNvPicPr>
            <a:picLocks noChangeAspect="1"/>
          </p:cNvPicPr>
          <p:nvPr/>
        </p:nvPicPr>
        <p:blipFill>
          <a:blip r:embed="rId4"/>
          <a:stretch>
            <a:fillRect/>
          </a:stretch>
        </p:blipFill>
        <p:spPr>
          <a:xfrm>
            <a:off x="6626492" y="0"/>
            <a:ext cx="5565508" cy="3657600"/>
          </a:xfrm>
          <a:prstGeom prst="rect">
            <a:avLst/>
          </a:prstGeom>
        </p:spPr>
      </p:pic>
      <p:sp>
        <p:nvSpPr>
          <p:cNvPr id="6" name="TextBox 5">
            <a:extLst>
              <a:ext uri="{FF2B5EF4-FFF2-40B4-BE49-F238E27FC236}">
                <a16:creationId xmlns:a16="http://schemas.microsoft.com/office/drawing/2014/main" id="{501C322B-5ADD-FFEC-E1AC-B07E86EE9200}"/>
              </a:ext>
            </a:extLst>
          </p:cNvPr>
          <p:cNvSpPr txBox="1"/>
          <p:nvPr/>
        </p:nvSpPr>
        <p:spPr>
          <a:xfrm rot="16200000">
            <a:off x="4919659" y="5160714"/>
            <a:ext cx="3138280" cy="276999"/>
          </a:xfrm>
          <a:prstGeom prst="rect">
            <a:avLst/>
          </a:prstGeom>
          <a:noFill/>
        </p:spPr>
        <p:txBody>
          <a:bodyPr wrap="square">
            <a:spAutoFit/>
          </a:bodyPr>
          <a:lstStyle/>
          <a:p>
            <a:r>
              <a:rPr lang="en-US" sz="1200" dirty="0"/>
              <a:t>Source: https://data-tools-docs.ibi-transit.com</a:t>
            </a:r>
          </a:p>
        </p:txBody>
      </p:sp>
    </p:spTree>
    <p:extLst>
      <p:ext uri="{BB962C8B-B14F-4D97-AF65-F5344CB8AC3E}">
        <p14:creationId xmlns:p14="http://schemas.microsoft.com/office/powerpoint/2010/main" val="3365543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DEDFB-A045-6FA7-EC3C-AE29B8B0DC47}"/>
              </a:ext>
            </a:extLst>
          </p:cNvPr>
          <p:cNvPicPr>
            <a:picLocks noChangeAspect="1"/>
          </p:cNvPicPr>
          <p:nvPr/>
        </p:nvPicPr>
        <p:blipFill rotWithShape="1">
          <a:blip r:embed="rId3"/>
          <a:srcRect l="13952"/>
          <a:stretch/>
        </p:blipFill>
        <p:spPr>
          <a:xfrm>
            <a:off x="0" y="1"/>
            <a:ext cx="12191999" cy="6858000"/>
          </a:xfrm>
          <a:prstGeom prst="rect">
            <a:avLst/>
          </a:prstGeom>
        </p:spPr>
      </p:pic>
      <p:pic>
        <p:nvPicPr>
          <p:cNvPr id="9" name="Picture 8">
            <a:extLst>
              <a:ext uri="{FF2B5EF4-FFF2-40B4-BE49-F238E27FC236}">
                <a16:creationId xmlns:a16="http://schemas.microsoft.com/office/drawing/2014/main" id="{3BE706D0-F315-60D8-8B91-F3950D409847}"/>
              </a:ext>
            </a:extLst>
          </p:cNvPr>
          <p:cNvPicPr>
            <a:picLocks noChangeAspect="1"/>
          </p:cNvPicPr>
          <p:nvPr/>
        </p:nvPicPr>
        <p:blipFill>
          <a:blip r:embed="rId4"/>
          <a:stretch>
            <a:fillRect/>
          </a:stretch>
        </p:blipFill>
        <p:spPr>
          <a:xfrm>
            <a:off x="6489187" y="2644906"/>
            <a:ext cx="4480184" cy="3993883"/>
          </a:xfrm>
          <a:prstGeom prst="rect">
            <a:avLst/>
          </a:prstGeom>
          <a:ln w="3810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Naturally, it can generate itineraries too.</a:t>
            </a:r>
          </a:p>
        </p:txBody>
      </p:sp>
      <p:sp>
        <p:nvSpPr>
          <p:cNvPr id="10" name="Rectangle 9">
            <a:extLst>
              <a:ext uri="{FF2B5EF4-FFF2-40B4-BE49-F238E27FC236}">
                <a16:creationId xmlns:a16="http://schemas.microsoft.com/office/drawing/2014/main" id="{6CD322BA-D0AB-F0DA-6159-CB3CA6FAA4A9}"/>
              </a:ext>
            </a:extLst>
          </p:cNvPr>
          <p:cNvSpPr/>
          <p:nvPr/>
        </p:nvSpPr>
        <p:spPr>
          <a:xfrm>
            <a:off x="1354387" y="4062713"/>
            <a:ext cx="389271" cy="3470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37443E54-33A6-8D7D-8D4F-3BCE2A4834AF}"/>
              </a:ext>
            </a:extLst>
          </p:cNvPr>
          <p:cNvSpPr txBox="1">
            <a:spLocks/>
          </p:cNvSpPr>
          <p:nvPr/>
        </p:nvSpPr>
        <p:spPr>
          <a:xfrm>
            <a:off x="162127" y="2326074"/>
            <a:ext cx="4301016" cy="9384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Trip time: 88.65 minutes</a:t>
            </a:r>
          </a:p>
          <a:p>
            <a:pPr marL="0" indent="0">
              <a:buNone/>
            </a:pPr>
            <a:r>
              <a:rPr lang="en-US" sz="2600" dirty="0"/>
              <a:t>Walking distance: 504 meters</a:t>
            </a:r>
          </a:p>
        </p:txBody>
      </p:sp>
    </p:spTree>
    <p:extLst>
      <p:ext uri="{BB962C8B-B14F-4D97-AF65-F5344CB8AC3E}">
        <p14:creationId xmlns:p14="http://schemas.microsoft.com/office/powerpoint/2010/main" val="1654392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Lessons learned and caveats</a:t>
            </a:r>
          </a:p>
        </p:txBody>
      </p:sp>
      <p:sp>
        <p:nvSpPr>
          <p:cNvPr id="3" name="Content Placeholder 2">
            <a:extLst>
              <a:ext uri="{FF2B5EF4-FFF2-40B4-BE49-F238E27FC236}">
                <a16:creationId xmlns:a16="http://schemas.microsoft.com/office/drawing/2014/main" id="{7C5A8C50-F5FF-F357-974C-C85134CE564D}"/>
              </a:ext>
            </a:extLst>
          </p:cNvPr>
          <p:cNvSpPr>
            <a:spLocks noGrp="1"/>
          </p:cNvSpPr>
          <p:nvPr>
            <p:ph idx="1"/>
          </p:nvPr>
        </p:nvSpPr>
        <p:spPr>
          <a:xfrm>
            <a:off x="162127" y="841777"/>
            <a:ext cx="5828793" cy="5894690"/>
          </a:xfrm>
        </p:spPr>
        <p:txBody>
          <a:bodyPr>
            <a:normAutofit fontScale="85000" lnSpcReduction="20000"/>
          </a:bodyPr>
          <a:lstStyle/>
          <a:p>
            <a:r>
              <a:rPr lang="en-US" dirty="0"/>
              <a:t>R5R doesn’t (yet) provide access to all features of R5 (e.g. custom ingress modes)</a:t>
            </a:r>
          </a:p>
          <a:p>
            <a:r>
              <a:rPr lang="en-US" dirty="0"/>
              <a:t>Computation of inbound routes is much slower than outbound routes?</a:t>
            </a:r>
          </a:p>
          <a:p>
            <a:r>
              <a:rPr lang="en-US" dirty="0"/>
              <a:t>Couldn’t get router to allow boarding at New Albany Park and Ride</a:t>
            </a:r>
          </a:p>
          <a:p>
            <a:r>
              <a:rPr lang="en-US" dirty="0"/>
              <a:t>OpenStreetMap network isn’t perfect in Central Ohio…</a:t>
            </a:r>
          </a:p>
          <a:p>
            <a:pPr lvl="1"/>
            <a:r>
              <a:rPr lang="en-US" dirty="0"/>
              <a:t>Incomplete sidewalks</a:t>
            </a:r>
          </a:p>
          <a:p>
            <a:pPr lvl="1"/>
            <a:r>
              <a:rPr lang="en-US" dirty="0"/>
              <a:t>Incomplete greenways</a:t>
            </a:r>
          </a:p>
          <a:p>
            <a:pPr lvl="1"/>
            <a:r>
              <a:rPr lang="en-US" dirty="0"/>
              <a:t>No Level of Traffic Stress</a:t>
            </a:r>
          </a:p>
          <a:p>
            <a:r>
              <a:rPr lang="en-US" dirty="0"/>
              <a:t>… and yet, many companies are selling or relying on OSM-based products!</a:t>
            </a:r>
          </a:p>
          <a:p>
            <a:r>
              <a:rPr lang="en-US" dirty="0"/>
              <a:t>Need to fully understand or fine tune network behavior?  Stick with ArcGIS (for now)</a:t>
            </a:r>
          </a:p>
          <a:p>
            <a:r>
              <a:rPr lang="en-US" dirty="0"/>
              <a:t>There is a Python equivalent (r5py), but it doesn’t seem as mature or functional as r5r (yet).</a:t>
            </a:r>
          </a:p>
          <a:p>
            <a:endParaRPr lang="en-US" dirty="0"/>
          </a:p>
        </p:txBody>
      </p:sp>
      <p:pic>
        <p:nvPicPr>
          <p:cNvPr id="8" name="Picture 7">
            <a:extLst>
              <a:ext uri="{FF2B5EF4-FFF2-40B4-BE49-F238E27FC236}">
                <a16:creationId xmlns:a16="http://schemas.microsoft.com/office/drawing/2014/main" id="{1F36DDA4-69DB-7175-90A5-95570E8464F6}"/>
              </a:ext>
            </a:extLst>
          </p:cNvPr>
          <p:cNvPicPr>
            <a:picLocks noChangeAspect="1"/>
          </p:cNvPicPr>
          <p:nvPr/>
        </p:nvPicPr>
        <p:blipFill>
          <a:blip r:embed="rId3"/>
          <a:stretch>
            <a:fillRect/>
          </a:stretch>
        </p:blipFill>
        <p:spPr>
          <a:xfrm>
            <a:off x="6190061" y="0"/>
            <a:ext cx="6001939" cy="6858000"/>
          </a:xfrm>
          <a:prstGeom prst="rect">
            <a:avLst/>
          </a:prstGeom>
        </p:spPr>
      </p:pic>
    </p:spTree>
    <p:extLst>
      <p:ext uri="{BB962C8B-B14F-4D97-AF65-F5344CB8AC3E}">
        <p14:creationId xmlns:p14="http://schemas.microsoft.com/office/powerpoint/2010/main" val="4049535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Does this sound like too much work? Try </a:t>
            </a:r>
            <a:r>
              <a:rPr lang="en-US" sz="3600" dirty="0" err="1"/>
              <a:t>Conveyal</a:t>
            </a:r>
            <a:r>
              <a:rPr lang="en-US" sz="3600" dirty="0"/>
              <a:t>!</a:t>
            </a:r>
          </a:p>
        </p:txBody>
      </p:sp>
      <p:pic>
        <p:nvPicPr>
          <p:cNvPr id="3" name="Picture 2">
            <a:extLst>
              <a:ext uri="{FF2B5EF4-FFF2-40B4-BE49-F238E27FC236}">
                <a16:creationId xmlns:a16="http://schemas.microsoft.com/office/drawing/2014/main" id="{21C308E4-2CB1-0D7E-AEB2-D38FE6AC6E37}"/>
              </a:ext>
            </a:extLst>
          </p:cNvPr>
          <p:cNvPicPr>
            <a:picLocks noChangeAspect="1"/>
          </p:cNvPicPr>
          <p:nvPr/>
        </p:nvPicPr>
        <p:blipFill>
          <a:blip r:embed="rId3"/>
          <a:stretch>
            <a:fillRect/>
          </a:stretch>
        </p:blipFill>
        <p:spPr>
          <a:xfrm>
            <a:off x="81063" y="1005177"/>
            <a:ext cx="12029872" cy="5262651"/>
          </a:xfrm>
          <a:prstGeom prst="rect">
            <a:avLst/>
          </a:prstGeom>
        </p:spPr>
      </p:pic>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457002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406060"/>
            <a:ext cx="11867745" cy="460784"/>
          </a:xfrm>
        </p:spPr>
        <p:txBody>
          <a:bodyPr>
            <a:noAutofit/>
          </a:bodyPr>
          <a:lstStyle/>
          <a:p>
            <a:pPr algn="ctr"/>
            <a:r>
              <a:rPr lang="en-US" dirty="0"/>
              <a:t>Thank you!  Questions?</a:t>
            </a:r>
          </a:p>
        </p:txBody>
      </p:sp>
      <p:pic>
        <p:nvPicPr>
          <p:cNvPr id="6" name="Picture 5">
            <a:extLst>
              <a:ext uri="{FF2B5EF4-FFF2-40B4-BE49-F238E27FC236}">
                <a16:creationId xmlns:a16="http://schemas.microsoft.com/office/drawing/2014/main" id="{0553796B-CC12-ECD0-FA8E-DDE3B4E33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80872" y="1048652"/>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B9642E8-5143-5B83-B557-83173BB2CE77}"/>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2B6E8DF-48F4-A175-0BCD-C70EA4E4BC4F}"/>
              </a:ext>
            </a:extLst>
          </p:cNvPr>
          <p:cNvPicPr>
            <a:picLocks noChangeAspect="1"/>
          </p:cNvPicPr>
          <p:nvPr/>
        </p:nvPicPr>
        <p:blipFill>
          <a:blip r:embed="rId4"/>
          <a:stretch>
            <a:fillRect/>
          </a:stretch>
        </p:blipFill>
        <p:spPr>
          <a:xfrm>
            <a:off x="162127" y="1048652"/>
            <a:ext cx="3740199" cy="4697741"/>
          </a:xfrm>
          <a:prstGeom prst="rect">
            <a:avLst/>
          </a:prstGeom>
          <a:ln w="12700">
            <a:solidFill>
              <a:schemeClr val="tx1"/>
            </a:solidFill>
          </a:ln>
        </p:spPr>
      </p:pic>
      <p:pic>
        <p:nvPicPr>
          <p:cNvPr id="10" name="Picture 9">
            <a:extLst>
              <a:ext uri="{FF2B5EF4-FFF2-40B4-BE49-F238E27FC236}">
                <a16:creationId xmlns:a16="http://schemas.microsoft.com/office/drawing/2014/main" id="{344108D5-A805-1C5D-A151-1A9A7CC4EF99}"/>
              </a:ext>
            </a:extLst>
          </p:cNvPr>
          <p:cNvPicPr>
            <a:picLocks noChangeAspect="1"/>
          </p:cNvPicPr>
          <p:nvPr/>
        </p:nvPicPr>
        <p:blipFill rotWithShape="1">
          <a:blip r:embed="rId5"/>
          <a:srcRect b="13475"/>
          <a:stretch/>
        </p:blipFill>
        <p:spPr>
          <a:xfrm>
            <a:off x="3985832" y="1048652"/>
            <a:ext cx="3511534" cy="4697741"/>
          </a:xfrm>
          <a:prstGeom prst="rect">
            <a:avLst/>
          </a:prstGeom>
          <a:ln w="12700">
            <a:solidFill>
              <a:schemeClr val="tx1"/>
            </a:solidFill>
          </a:ln>
        </p:spPr>
      </p:pic>
      <p:sp>
        <p:nvSpPr>
          <p:cNvPr id="3" name="TextBox 2">
            <a:extLst>
              <a:ext uri="{FF2B5EF4-FFF2-40B4-BE49-F238E27FC236}">
                <a16:creationId xmlns:a16="http://schemas.microsoft.com/office/drawing/2014/main" id="{7527E099-EF6C-EF36-C2BE-9B75DE54FB9E}"/>
              </a:ext>
            </a:extLst>
          </p:cNvPr>
          <p:cNvSpPr txBox="1"/>
          <p:nvPr/>
        </p:nvSpPr>
        <p:spPr>
          <a:xfrm>
            <a:off x="2589848" y="5990275"/>
            <a:ext cx="6303502" cy="461665"/>
          </a:xfrm>
          <a:prstGeom prst="rect">
            <a:avLst/>
          </a:prstGeom>
          <a:noFill/>
        </p:spPr>
        <p:txBody>
          <a:bodyPr wrap="square">
            <a:spAutoFit/>
          </a:bodyPr>
          <a:lstStyle/>
          <a:p>
            <a:r>
              <a:rPr lang="en-US" sz="2400" dirty="0"/>
              <a:t>Source code: </a:t>
            </a:r>
            <a:r>
              <a:rPr lang="en-US" sz="2400" dirty="0">
                <a:hlinkClick r:id="rId6"/>
              </a:rPr>
              <a:t>https://github.com/aporr/r5r-demo</a:t>
            </a:r>
            <a:r>
              <a:rPr lang="en-US" sz="2400" dirty="0"/>
              <a:t> </a:t>
            </a:r>
          </a:p>
        </p:txBody>
      </p:sp>
    </p:spTree>
    <p:extLst>
      <p:ext uri="{BB962C8B-B14F-4D97-AF65-F5344CB8AC3E}">
        <p14:creationId xmlns:p14="http://schemas.microsoft.com/office/powerpoint/2010/main" val="399318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406060"/>
            <a:ext cx="11867745" cy="460784"/>
          </a:xfrm>
        </p:spPr>
        <p:txBody>
          <a:bodyPr>
            <a:noAutofit/>
          </a:bodyPr>
          <a:lstStyle/>
          <a:p>
            <a:pPr algn="ctr"/>
            <a:r>
              <a:rPr lang="en-US" dirty="0"/>
              <a:t>Unused slides</a:t>
            </a:r>
          </a:p>
        </p:txBody>
      </p:sp>
      <p:sp>
        <p:nvSpPr>
          <p:cNvPr id="7" name="Rectangle 3">
            <a:extLst>
              <a:ext uri="{FF2B5EF4-FFF2-40B4-BE49-F238E27FC236}">
                <a16:creationId xmlns:a16="http://schemas.microsoft.com/office/drawing/2014/main" id="{5B9642E8-5143-5B83-B557-83173BB2CE77}"/>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8097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Background information</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0E32373D-798C-C36E-754A-C6A60F9A50C6}"/>
              </a:ext>
            </a:extLst>
          </p:cNvPr>
          <p:cNvSpPr txBox="1"/>
          <p:nvPr/>
        </p:nvSpPr>
        <p:spPr>
          <a:xfrm>
            <a:off x="6055145" y="2391472"/>
            <a:ext cx="5933870" cy="4247317"/>
          </a:xfrm>
          <a:prstGeom prst="rect">
            <a:avLst/>
          </a:prstGeom>
          <a:noFill/>
        </p:spPr>
        <p:txBody>
          <a:bodyPr wrap="square">
            <a:spAutoFit/>
          </a:bodyPr>
          <a:lstStyle/>
          <a:p>
            <a:pPr algn="l"/>
            <a:r>
              <a:rPr lang="en-US" b="0" i="0" dirty="0">
                <a:solidFill>
                  <a:srgbClr val="00091D"/>
                </a:solidFill>
                <a:effectLst/>
                <a:latin typeface="Inter"/>
              </a:rPr>
              <a:t>Stewart and Byrd (2021): Interactive Access for Integrated Planning. Chapter 17 in </a:t>
            </a:r>
            <a:r>
              <a:rPr lang="en-US" b="0" i="0" u="none" strike="noStrike" dirty="0">
                <a:solidFill>
                  <a:srgbClr val="155F99"/>
                </a:solidFill>
                <a:effectLst/>
                <a:latin typeface="Inter"/>
                <a:hlinkClick r:id="rId3"/>
              </a:rPr>
              <a:t>Applications of Access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and Stewart (2019): </a:t>
            </a:r>
            <a:r>
              <a:rPr lang="en-US" b="0" i="0" u="none" strike="noStrike" dirty="0">
                <a:solidFill>
                  <a:srgbClr val="155F99"/>
                </a:solidFill>
                <a:effectLst/>
                <a:latin typeface="Inter"/>
                <a:hlinkClick r:id="rId4"/>
              </a:rPr>
              <a:t>Getting Charlie off the MTA: a </a:t>
            </a:r>
            <a:r>
              <a:rPr lang="en-US" b="0" i="0" u="none" strike="noStrike" dirty="0" err="1">
                <a:solidFill>
                  <a:srgbClr val="155F99"/>
                </a:solidFill>
                <a:effectLst/>
                <a:latin typeface="Inter"/>
                <a:hlinkClick r:id="rId4"/>
              </a:rPr>
              <a:t>multiobjective</a:t>
            </a:r>
            <a:r>
              <a:rPr lang="en-US" b="0" i="0" u="none" strike="noStrike" dirty="0">
                <a:solidFill>
                  <a:srgbClr val="155F99"/>
                </a:solidFill>
                <a:effectLst/>
                <a:latin typeface="Inter"/>
                <a:hlinkClick r:id="rId4"/>
              </a:rPr>
              <a:t> optimization method to account for cost constraints in public transit accessibility metrics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a:t>
            </a:r>
            <a:r>
              <a:rPr lang="en-US" b="0" i="0" dirty="0" err="1">
                <a:solidFill>
                  <a:srgbClr val="00091D"/>
                </a:solidFill>
                <a:effectLst/>
                <a:latin typeface="Inter"/>
              </a:rPr>
              <a:t>Eggermond</a:t>
            </a:r>
            <a:r>
              <a:rPr lang="en-US" b="0" i="0" dirty="0">
                <a:solidFill>
                  <a:srgbClr val="00091D"/>
                </a:solidFill>
                <a:effectLst/>
                <a:latin typeface="Inter"/>
              </a:rPr>
              <a:t> (2018): </a:t>
            </a:r>
            <a:r>
              <a:rPr lang="en-US" b="0" i="0" u="none" strike="noStrike" dirty="0">
                <a:solidFill>
                  <a:srgbClr val="155F99"/>
                </a:solidFill>
                <a:effectLst/>
                <a:latin typeface="Inter"/>
                <a:hlinkClick r:id="rId5"/>
              </a:rPr>
              <a:t>Accounting for uncertainty and variation in accessibility metrics for public transport sketch planning</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der Linden (2017): </a:t>
            </a:r>
            <a:r>
              <a:rPr lang="en-US" b="0" i="0" u="none" strike="noStrike" dirty="0">
                <a:solidFill>
                  <a:srgbClr val="155F99"/>
                </a:solidFill>
                <a:effectLst/>
                <a:latin typeface="Inter"/>
                <a:hlinkClick r:id="rId6"/>
              </a:rPr>
              <a:t>Evidence-Based Transit and Land Use Sketch Planning Using Interactive Accessibility Methods on Combined Schedule and Headway-Based Networks</a:t>
            </a:r>
            <a:endParaRPr lang="en-US" b="0" i="0" dirty="0">
              <a:solidFill>
                <a:srgbClr val="00091D"/>
              </a:solidFill>
              <a:effectLst/>
              <a:latin typeface="Inter"/>
            </a:endParaRPr>
          </a:p>
        </p:txBody>
      </p:sp>
      <p:sp>
        <p:nvSpPr>
          <p:cNvPr id="32" name="Title 1">
            <a:extLst>
              <a:ext uri="{FF2B5EF4-FFF2-40B4-BE49-F238E27FC236}">
                <a16:creationId xmlns:a16="http://schemas.microsoft.com/office/drawing/2014/main" id="{A638AF44-3D98-D9AC-9A13-BDC771FB6BA8}"/>
              </a:ext>
            </a:extLst>
          </p:cNvPr>
          <p:cNvSpPr txBox="1">
            <a:spLocks/>
          </p:cNvSpPr>
          <p:nvPr/>
        </p:nvSpPr>
        <p:spPr>
          <a:xfrm>
            <a:off x="202982" y="996886"/>
            <a:ext cx="11786033" cy="460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Accessibility:</a:t>
            </a:r>
            <a:r>
              <a:rPr lang="en-US" sz="2800" dirty="0"/>
              <a:t> The </a:t>
            </a:r>
            <a:r>
              <a:rPr lang="en-US" sz="2800" b="1" dirty="0">
                <a:solidFill>
                  <a:schemeClr val="accent1"/>
                </a:solidFill>
              </a:rPr>
              <a:t>number of opportunities reachable </a:t>
            </a:r>
            <a:r>
              <a:rPr lang="en-US" sz="2800" dirty="0"/>
              <a:t>on the network </a:t>
            </a:r>
            <a:r>
              <a:rPr lang="en-US" sz="2800" b="1" dirty="0">
                <a:solidFill>
                  <a:srgbClr val="FF0000"/>
                </a:solidFill>
              </a:rPr>
              <a:t>given a set of conditions</a:t>
            </a:r>
            <a:r>
              <a:rPr lang="en-US" sz="2800" dirty="0"/>
              <a:t>.</a:t>
            </a:r>
          </a:p>
        </p:txBody>
      </p:sp>
      <p:sp>
        <p:nvSpPr>
          <p:cNvPr id="34" name="Content Placeholder 2">
            <a:extLst>
              <a:ext uri="{FF2B5EF4-FFF2-40B4-BE49-F238E27FC236}">
                <a16:creationId xmlns:a16="http://schemas.microsoft.com/office/drawing/2014/main" id="{F7E8DB58-7752-AC3A-FAE7-E4046346BD9E}"/>
              </a:ext>
            </a:extLst>
          </p:cNvPr>
          <p:cNvSpPr>
            <a:spLocks noGrp="1"/>
          </p:cNvSpPr>
          <p:nvPr>
            <p:ph idx="1"/>
          </p:nvPr>
        </p:nvSpPr>
        <p:spPr>
          <a:xfrm>
            <a:off x="162127" y="2391472"/>
            <a:ext cx="5639018" cy="4247317"/>
          </a:xfrm>
        </p:spPr>
        <p:txBody>
          <a:bodyPr>
            <a:normAutofit/>
          </a:bodyPr>
          <a:lstStyle/>
          <a:p>
            <a:pPr marL="0" indent="0">
              <a:buNone/>
            </a:pPr>
            <a:r>
              <a:rPr lang="en-US" sz="2400" b="1" dirty="0"/>
              <a:t>2009: </a:t>
            </a:r>
            <a:r>
              <a:rPr lang="en-US" sz="2400" dirty="0" err="1"/>
              <a:t>OpenTripPlanner</a:t>
            </a:r>
            <a:r>
              <a:rPr lang="en-US" sz="2400" dirty="0"/>
              <a:t> brings multi-modal point-to-point routing, but limited accessibility tools.</a:t>
            </a:r>
          </a:p>
          <a:p>
            <a:pPr marL="0" indent="0">
              <a:buNone/>
            </a:pPr>
            <a:r>
              <a:rPr lang="en-US" sz="2400" b="1" dirty="0"/>
              <a:t>2016: </a:t>
            </a:r>
            <a:r>
              <a:rPr lang="en-US" sz="2400" dirty="0"/>
              <a:t>R5 brings accessibility tools, but intended for OTP2 and </a:t>
            </a:r>
            <a:r>
              <a:rPr lang="en-US" sz="2400" dirty="0" err="1"/>
              <a:t>Conveyal</a:t>
            </a:r>
            <a:r>
              <a:rPr lang="en-US" sz="2400" dirty="0"/>
              <a:t> Analysis platform.  Not well documented or easy to use.</a:t>
            </a:r>
          </a:p>
          <a:p>
            <a:pPr marL="0" indent="0">
              <a:buNone/>
            </a:pPr>
            <a:r>
              <a:rPr lang="en-US" sz="2400" b="1" dirty="0"/>
              <a:t>2020: </a:t>
            </a:r>
            <a:r>
              <a:rPr lang="en-US" sz="2400" dirty="0"/>
              <a:t>R5R brings the power of R5 to mere mortals through bundling of the engine and a simple interface.</a:t>
            </a:r>
            <a:endParaRPr lang="en-US" sz="2400" b="1" dirty="0"/>
          </a:p>
        </p:txBody>
      </p:sp>
      <p:sp>
        <p:nvSpPr>
          <p:cNvPr id="35" name="Content Placeholder 2">
            <a:extLst>
              <a:ext uri="{FF2B5EF4-FFF2-40B4-BE49-F238E27FC236}">
                <a16:creationId xmlns:a16="http://schemas.microsoft.com/office/drawing/2014/main" id="{4E32FF6F-24DA-5803-4B2E-0F8DAFA09EF9}"/>
              </a:ext>
            </a:extLst>
          </p:cNvPr>
          <p:cNvSpPr txBox="1">
            <a:spLocks/>
          </p:cNvSpPr>
          <p:nvPr/>
        </p:nvSpPr>
        <p:spPr>
          <a:xfrm>
            <a:off x="2286685" y="1825737"/>
            <a:ext cx="119798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History</a:t>
            </a:r>
          </a:p>
        </p:txBody>
      </p:sp>
      <p:sp>
        <p:nvSpPr>
          <p:cNvPr id="36" name="Content Placeholder 2">
            <a:extLst>
              <a:ext uri="{FF2B5EF4-FFF2-40B4-BE49-F238E27FC236}">
                <a16:creationId xmlns:a16="http://schemas.microsoft.com/office/drawing/2014/main" id="{4F354524-2E04-88A2-BB58-A87D19E17E44}"/>
              </a:ext>
            </a:extLst>
          </p:cNvPr>
          <p:cNvSpPr txBox="1">
            <a:spLocks/>
          </p:cNvSpPr>
          <p:nvPr/>
        </p:nvSpPr>
        <p:spPr>
          <a:xfrm>
            <a:off x="8102610" y="1825737"/>
            <a:ext cx="200107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Publications</a:t>
            </a:r>
          </a:p>
        </p:txBody>
      </p:sp>
    </p:spTree>
    <p:extLst>
      <p:ext uri="{BB962C8B-B14F-4D97-AF65-F5344CB8AC3E}">
        <p14:creationId xmlns:p14="http://schemas.microsoft.com/office/powerpoint/2010/main" val="2437394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CD22E7-42BD-08B5-A7E1-2BC0EBED2EF3}"/>
              </a:ext>
            </a:extLst>
          </p:cNvPr>
          <p:cNvPicPr>
            <a:picLocks noChangeAspect="1"/>
          </p:cNvPicPr>
          <p:nvPr/>
        </p:nvPicPr>
        <p:blipFill>
          <a:blip r:embed="rId3"/>
          <a:stretch>
            <a:fillRect/>
          </a:stretch>
        </p:blipFill>
        <p:spPr>
          <a:xfrm>
            <a:off x="966485" y="896118"/>
            <a:ext cx="10259027" cy="5371710"/>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Another </a:t>
            </a:r>
            <a:r>
              <a:rPr lang="en-US" sz="3600" dirty="0" err="1"/>
              <a:t>Conveyal</a:t>
            </a:r>
            <a:r>
              <a:rPr lang="en-US" sz="3600" dirty="0"/>
              <a:t> screenshot</a:t>
            </a:r>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374020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Another </a:t>
            </a:r>
            <a:r>
              <a:rPr lang="en-US" sz="3600" dirty="0" err="1"/>
              <a:t>Conveyal</a:t>
            </a:r>
            <a:r>
              <a:rPr lang="en-US" sz="3600" dirty="0"/>
              <a:t> screenshot</a:t>
            </a:r>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3"/>
              </a:rPr>
              <a:t>https://conveyal.com/</a:t>
            </a:r>
            <a:endParaRPr lang="en-US" sz="2400" dirty="0"/>
          </a:p>
        </p:txBody>
      </p:sp>
      <p:pic>
        <p:nvPicPr>
          <p:cNvPr id="3" name="Picture 2">
            <a:extLst>
              <a:ext uri="{FF2B5EF4-FFF2-40B4-BE49-F238E27FC236}">
                <a16:creationId xmlns:a16="http://schemas.microsoft.com/office/drawing/2014/main" id="{B54AA0A7-8DE9-584D-05CF-4F71762216B9}"/>
              </a:ext>
            </a:extLst>
          </p:cNvPr>
          <p:cNvPicPr>
            <a:picLocks noChangeAspect="1"/>
          </p:cNvPicPr>
          <p:nvPr/>
        </p:nvPicPr>
        <p:blipFill>
          <a:blip r:embed="rId4"/>
          <a:stretch>
            <a:fillRect/>
          </a:stretch>
        </p:blipFill>
        <p:spPr>
          <a:xfrm>
            <a:off x="442732" y="764315"/>
            <a:ext cx="11306536" cy="5503513"/>
          </a:xfrm>
          <a:prstGeom prst="rect">
            <a:avLst/>
          </a:prstGeom>
        </p:spPr>
      </p:pic>
    </p:spTree>
    <p:extLst>
      <p:ext uri="{BB962C8B-B14F-4D97-AF65-F5344CB8AC3E}">
        <p14:creationId xmlns:p14="http://schemas.microsoft.com/office/powerpoint/2010/main" val="1778418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0"/>
            <a:ext cx="5606611" cy="1609589"/>
          </a:xfrm>
        </p:spPr>
        <p:txBody>
          <a:bodyPr>
            <a:normAutofit/>
          </a:bodyPr>
          <a:lstStyle/>
          <a:p>
            <a:r>
              <a:rPr lang="en-US" sz="3600" dirty="0"/>
              <a:t>Sometimes you need foolproof routing or research-grade analysis.</a:t>
            </a:r>
          </a:p>
        </p:txBody>
      </p:sp>
      <p:pic>
        <p:nvPicPr>
          <p:cNvPr id="2058" name="Picture 10" descr="Image">
            <a:extLst>
              <a:ext uri="{FF2B5EF4-FFF2-40B4-BE49-F238E27FC236}">
                <a16:creationId xmlns:a16="http://schemas.microsoft.com/office/drawing/2014/main" id="{6C2515AC-70DF-5BB0-1F58-58CEC1F72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738" y="0"/>
            <a:ext cx="6423262"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C7E47BE-12FE-B307-E3D4-DF4913CA410D}"/>
              </a:ext>
            </a:extLst>
          </p:cNvPr>
          <p:cNvSpPr txBox="1"/>
          <p:nvPr/>
        </p:nvSpPr>
        <p:spPr>
          <a:xfrm rot="16200000">
            <a:off x="5075792" y="6165053"/>
            <a:ext cx="1078116" cy="307777"/>
          </a:xfrm>
          <a:prstGeom prst="rect">
            <a:avLst/>
          </a:prstGeom>
          <a:noFill/>
        </p:spPr>
        <p:txBody>
          <a:bodyPr wrap="none" rtlCol="0">
            <a:spAutoFit/>
          </a:bodyPr>
          <a:lstStyle/>
          <a:p>
            <a:r>
              <a:rPr lang="en-US" sz="1400" dirty="0"/>
              <a:t>Source: NBC</a:t>
            </a:r>
          </a:p>
        </p:txBody>
      </p:sp>
    </p:spTree>
    <p:extLst>
      <p:ext uri="{BB962C8B-B14F-4D97-AF65-F5344CB8AC3E}">
        <p14:creationId xmlns:p14="http://schemas.microsoft.com/office/powerpoint/2010/main" val="3319866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map&#10;&#10;Description automatically generated">
            <a:extLst>
              <a:ext uri="{FF2B5EF4-FFF2-40B4-BE49-F238E27FC236}">
                <a16:creationId xmlns:a16="http://schemas.microsoft.com/office/drawing/2014/main" id="{531D3C80-2FB9-4929-00CF-33BD9E1E03DE}"/>
              </a:ext>
            </a:extLst>
          </p:cNvPr>
          <p:cNvPicPr>
            <a:picLocks noChangeAspect="1"/>
          </p:cNvPicPr>
          <p:nvPr/>
        </p:nvPicPr>
        <p:blipFill rotWithShape="1">
          <a:blip r:embed="rId3">
            <a:extLst>
              <a:ext uri="{28A0092B-C50C-407E-A947-70E740481C1C}">
                <a14:useLocalDpi xmlns:a14="http://schemas.microsoft.com/office/drawing/2010/main" val="0"/>
              </a:ext>
            </a:extLst>
          </a:blip>
          <a:srcRect l="1035" t="1014" r="22257" b="1161"/>
          <a:stretch/>
        </p:blipFill>
        <p:spPr>
          <a:xfrm>
            <a:off x="-1" y="0"/>
            <a:ext cx="7925681" cy="654014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8014252" y="456521"/>
            <a:ext cx="3975652" cy="2813550"/>
          </a:xfrm>
        </p:spPr>
        <p:txBody>
          <a:bodyPr>
            <a:noAutofit/>
          </a:bodyPr>
          <a:lstStyle/>
          <a:p>
            <a:r>
              <a:rPr lang="en-US" sz="3600" dirty="0"/>
              <a:t>But sometimes you just need a general sense of a place… and the people and things that are nearby.</a:t>
            </a:r>
          </a:p>
        </p:txBody>
      </p:sp>
      <p:sp>
        <p:nvSpPr>
          <p:cNvPr id="3" name="TextBox 2">
            <a:extLst>
              <a:ext uri="{FF2B5EF4-FFF2-40B4-BE49-F238E27FC236}">
                <a16:creationId xmlns:a16="http://schemas.microsoft.com/office/drawing/2014/main" id="{30B765C5-A943-B28E-C8EF-A4079C881BDA}"/>
              </a:ext>
            </a:extLst>
          </p:cNvPr>
          <p:cNvSpPr txBox="1"/>
          <p:nvPr/>
        </p:nvSpPr>
        <p:spPr>
          <a:xfrm>
            <a:off x="0" y="6530397"/>
            <a:ext cx="4487062" cy="307777"/>
          </a:xfrm>
          <a:prstGeom prst="rect">
            <a:avLst/>
          </a:prstGeom>
          <a:noFill/>
        </p:spPr>
        <p:txBody>
          <a:bodyPr wrap="none" rtlCol="0">
            <a:spAutoFit/>
          </a:bodyPr>
          <a:lstStyle/>
          <a:p>
            <a:r>
              <a:rPr lang="en-US" sz="1400" dirty="0"/>
              <a:t>Source: Extracted from MORPC Intel Site Driving Times map</a:t>
            </a:r>
          </a:p>
        </p:txBody>
      </p:sp>
      <p:pic>
        <p:nvPicPr>
          <p:cNvPr id="6" name="Picture 5">
            <a:extLst>
              <a:ext uri="{FF2B5EF4-FFF2-40B4-BE49-F238E27FC236}">
                <a16:creationId xmlns:a16="http://schemas.microsoft.com/office/drawing/2014/main" id="{DE1FB160-862C-15F7-9386-4C8D63223B4E}"/>
              </a:ext>
            </a:extLst>
          </p:cNvPr>
          <p:cNvPicPr>
            <a:picLocks noChangeAspect="1"/>
          </p:cNvPicPr>
          <p:nvPr/>
        </p:nvPicPr>
        <p:blipFill>
          <a:blip r:embed="rId4"/>
          <a:stretch>
            <a:fillRect/>
          </a:stretch>
        </p:blipFill>
        <p:spPr>
          <a:xfrm>
            <a:off x="8109533" y="4415552"/>
            <a:ext cx="1752845" cy="2114845"/>
          </a:xfrm>
          <a:prstGeom prst="rect">
            <a:avLst/>
          </a:prstGeom>
        </p:spPr>
      </p:pic>
    </p:spTree>
    <p:extLst>
      <p:ext uri="{BB962C8B-B14F-4D97-AF65-F5344CB8AC3E}">
        <p14:creationId xmlns:p14="http://schemas.microsoft.com/office/powerpoint/2010/main" val="276310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Luckily, there are (open source) apps for that!</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5943901" y="1335898"/>
            <a:ext cx="5933872" cy="460784"/>
          </a:xfrm>
        </p:spPr>
        <p:txBody>
          <a:bodyPr>
            <a:noAutofit/>
          </a:bodyPr>
          <a:lstStyle/>
          <a:p>
            <a:pPr marL="0" indent="0">
              <a:buNone/>
            </a:pPr>
            <a:r>
              <a:rPr lang="en-US" sz="3000" dirty="0"/>
              <a:t>Network of roads, trails, sidewalks, etc.</a:t>
            </a:r>
          </a:p>
        </p:txBody>
      </p:sp>
      <p:pic>
        <p:nvPicPr>
          <p:cNvPr id="5122" name="Picture 2" descr="logo">
            <a:extLst>
              <a:ext uri="{FF2B5EF4-FFF2-40B4-BE49-F238E27FC236}">
                <a16:creationId xmlns:a16="http://schemas.microsoft.com/office/drawing/2014/main" id="{D6EAAA01-C413-E678-F601-C38D92F66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14" y="4280873"/>
            <a:ext cx="1757948" cy="20322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D11984-886A-23BE-82E8-60D8C9444B94}"/>
              </a:ext>
            </a:extLst>
          </p:cNvPr>
          <p:cNvPicPr>
            <a:picLocks noChangeAspect="1"/>
          </p:cNvPicPr>
          <p:nvPr/>
        </p:nvPicPr>
        <p:blipFill rotWithShape="1">
          <a:blip r:embed="rId4"/>
          <a:srcRect t="7471" b="7471"/>
          <a:stretch/>
        </p:blipFill>
        <p:spPr>
          <a:xfrm>
            <a:off x="314227" y="1021846"/>
            <a:ext cx="5182322" cy="1088889"/>
          </a:xfrm>
          <a:prstGeom prst="rect">
            <a:avLst/>
          </a:prstGeom>
        </p:spPr>
      </p:pic>
      <p:pic>
        <p:nvPicPr>
          <p:cNvPr id="8" name="Picture 7">
            <a:extLst>
              <a:ext uri="{FF2B5EF4-FFF2-40B4-BE49-F238E27FC236}">
                <a16:creationId xmlns:a16="http://schemas.microsoft.com/office/drawing/2014/main" id="{C588F02A-3A2D-9F5F-7258-AFC818A02D81}"/>
              </a:ext>
            </a:extLst>
          </p:cNvPr>
          <p:cNvPicPr>
            <a:picLocks noChangeAspect="1"/>
          </p:cNvPicPr>
          <p:nvPr/>
        </p:nvPicPr>
        <p:blipFill>
          <a:blip r:embed="rId5"/>
          <a:stretch>
            <a:fillRect/>
          </a:stretch>
        </p:blipFill>
        <p:spPr>
          <a:xfrm>
            <a:off x="934397" y="2290858"/>
            <a:ext cx="4480559" cy="772510"/>
          </a:xfrm>
          <a:prstGeom prst="rect">
            <a:avLst/>
          </a:prstGeom>
        </p:spPr>
      </p:pic>
      <p:pic>
        <p:nvPicPr>
          <p:cNvPr id="10" name="Picture 9">
            <a:extLst>
              <a:ext uri="{FF2B5EF4-FFF2-40B4-BE49-F238E27FC236}">
                <a16:creationId xmlns:a16="http://schemas.microsoft.com/office/drawing/2014/main" id="{10545BDC-A709-0AD9-3B6F-6ADE71E45631}"/>
              </a:ext>
            </a:extLst>
          </p:cNvPr>
          <p:cNvPicPr>
            <a:picLocks noChangeAspect="1"/>
          </p:cNvPicPr>
          <p:nvPr/>
        </p:nvPicPr>
        <p:blipFill>
          <a:blip r:embed="rId6"/>
          <a:stretch>
            <a:fillRect/>
          </a:stretch>
        </p:blipFill>
        <p:spPr>
          <a:xfrm>
            <a:off x="1416729" y="3243491"/>
            <a:ext cx="3530889" cy="857259"/>
          </a:xfrm>
          <a:prstGeom prst="rect">
            <a:avLst/>
          </a:prstGeom>
        </p:spPr>
      </p:pic>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5943901" y="2452585"/>
            <a:ext cx="5933872" cy="4607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Network of transit routes (“GTFS”)</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5943901" y="3257958"/>
            <a:ext cx="5933872" cy="842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“R5” routing engine</a:t>
            </a:r>
          </a:p>
          <a:p>
            <a:pPr marL="0" indent="0">
              <a:buFont typeface="Arial" panose="020B0604020202020204" pitchFamily="34" charset="0"/>
              <a:buNone/>
            </a:pPr>
            <a:r>
              <a:rPr lang="en-US" sz="1600" dirty="0"/>
              <a:t>(Rapid Realistic Routing on Real-world and Reimagined networks)</a:t>
            </a:r>
          </a:p>
        </p:txBody>
      </p:sp>
      <p:sp>
        <p:nvSpPr>
          <p:cNvPr id="13" name="Content Placeholder 2">
            <a:extLst>
              <a:ext uri="{FF2B5EF4-FFF2-40B4-BE49-F238E27FC236}">
                <a16:creationId xmlns:a16="http://schemas.microsoft.com/office/drawing/2014/main" id="{FC85547C-A2E9-A37A-7266-823DEEC94AAD}"/>
              </a:ext>
            </a:extLst>
          </p:cNvPr>
          <p:cNvSpPr txBox="1">
            <a:spLocks/>
          </p:cNvSpPr>
          <p:nvPr/>
        </p:nvSpPr>
        <p:spPr>
          <a:xfrm>
            <a:off x="5943901" y="4875578"/>
            <a:ext cx="5933872" cy="842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t>One R package to rule them all and on the PC bind them!</a:t>
            </a:r>
          </a:p>
        </p:txBody>
      </p:sp>
    </p:spTree>
    <p:extLst>
      <p:ext uri="{BB962C8B-B14F-4D97-AF65-F5344CB8AC3E}">
        <p14:creationId xmlns:p14="http://schemas.microsoft.com/office/powerpoint/2010/main" val="793077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CBF06883-03D7-06EC-5C07-16FF175472F6}"/>
              </a:ext>
            </a:extLst>
          </p:cNvPr>
          <p:cNvSpPr>
            <a:spLocks noGrp="1"/>
          </p:cNvSpPr>
          <p:nvPr>
            <p:ph idx="1"/>
          </p:nvPr>
        </p:nvSpPr>
        <p:spPr>
          <a:xfrm>
            <a:off x="7848599" y="747487"/>
            <a:ext cx="4181273" cy="5817430"/>
          </a:xfrm>
        </p:spPr>
        <p:txBody>
          <a:bodyPr>
            <a:normAutofit fontScale="85000" lnSpcReduction="10000"/>
          </a:bodyPr>
          <a:lstStyle/>
          <a:p>
            <a:pPr marL="0" indent="0">
              <a:buNone/>
            </a:pPr>
            <a:r>
              <a:rPr lang="en-US" sz="3200" dirty="0"/>
              <a:t>Pre-requisites:</a:t>
            </a:r>
          </a:p>
          <a:p>
            <a:pPr marL="514350" indent="-514350">
              <a:buFont typeface="+mj-lt"/>
              <a:buAutoNum type="arabicPeriod"/>
            </a:pPr>
            <a:r>
              <a:rPr lang="en-US" sz="3200" dirty="0"/>
              <a:t>Install </a:t>
            </a:r>
            <a:r>
              <a:rPr lang="en-US" sz="3200" b="1" dirty="0"/>
              <a:t>R</a:t>
            </a:r>
          </a:p>
          <a:p>
            <a:pPr marL="514350" indent="-514350">
              <a:buFont typeface="+mj-lt"/>
              <a:buAutoNum type="arabicPeriod"/>
            </a:pPr>
            <a:r>
              <a:rPr lang="en-US" sz="3200" dirty="0"/>
              <a:t>Download OSM extract (a)</a:t>
            </a:r>
          </a:p>
          <a:p>
            <a:pPr marL="514350" indent="-514350">
              <a:buFont typeface="+mj-lt"/>
              <a:buAutoNum type="arabicPeriod"/>
            </a:pPr>
            <a:r>
              <a:rPr lang="en-US" sz="3200" dirty="0"/>
              <a:t>Download </a:t>
            </a:r>
            <a:r>
              <a:rPr lang="en-US" sz="3200" b="1" dirty="0"/>
              <a:t>GTFS</a:t>
            </a:r>
            <a:r>
              <a:rPr lang="en-US" sz="3200" dirty="0"/>
              <a:t> file (b)</a:t>
            </a:r>
          </a:p>
          <a:p>
            <a:pPr marL="514350" indent="-514350">
              <a:buFont typeface="+mj-lt"/>
              <a:buAutoNum type="arabicPeriod"/>
            </a:pPr>
            <a:r>
              <a:rPr lang="en-US" sz="3200" dirty="0"/>
              <a:t>Create a spreadsheet with your </a:t>
            </a:r>
            <a:r>
              <a:rPr lang="en-US" sz="3200" b="1" dirty="0"/>
              <a:t>origin and destination coordinates</a:t>
            </a:r>
            <a:r>
              <a:rPr lang="en-US" sz="3200" dirty="0"/>
              <a:t> with fields “id”, “</a:t>
            </a:r>
            <a:r>
              <a:rPr lang="en-US" sz="3200" dirty="0" err="1"/>
              <a:t>lat</a:t>
            </a:r>
            <a:r>
              <a:rPr lang="en-US" sz="3200" dirty="0"/>
              <a:t>”, and “</a:t>
            </a:r>
            <a:r>
              <a:rPr lang="en-US" sz="3200" dirty="0" err="1"/>
              <a:t>lon</a:t>
            </a:r>
            <a:r>
              <a:rPr lang="en-US" sz="3200" dirty="0"/>
              <a:t>”.</a:t>
            </a:r>
          </a:p>
          <a:p>
            <a:pPr marL="514350" indent="-514350">
              <a:buFont typeface="+mj-lt"/>
              <a:buAutoNum type="arabicPeriod"/>
            </a:pPr>
            <a:endParaRPr lang="en-US" sz="3200" dirty="0"/>
          </a:p>
          <a:p>
            <a:pPr marL="514350" indent="-514350">
              <a:buAutoNum type="arabicParenBoth"/>
            </a:pPr>
            <a:r>
              <a:rPr lang="en-US" sz="2400" dirty="0">
                <a:hlinkClick r:id="rId4"/>
              </a:rPr>
              <a:t>https://download.geofabrik.de/</a:t>
            </a:r>
            <a:endParaRPr lang="en-US" sz="2400" dirty="0"/>
          </a:p>
          <a:p>
            <a:pPr marL="514350" indent="-514350">
              <a:buAutoNum type="arabicParenBoth"/>
            </a:pPr>
            <a:r>
              <a:rPr lang="en-US" sz="2400" dirty="0">
                <a:hlinkClick r:id="rId5"/>
              </a:rPr>
              <a:t>https://cota.com/data/</a:t>
            </a:r>
            <a:endParaRPr lang="en-US" sz="2400" dirty="0"/>
          </a:p>
        </p:txBody>
      </p:sp>
    </p:spTree>
    <p:extLst>
      <p:ext uri="{BB962C8B-B14F-4D97-AF65-F5344CB8AC3E}">
        <p14:creationId xmlns:p14="http://schemas.microsoft.com/office/powerpoint/2010/main" val="87719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8403220" y="761539"/>
            <a:ext cx="3933080" cy="460784"/>
          </a:xfrm>
        </p:spPr>
        <p:txBody>
          <a:bodyPr>
            <a:noAutofit/>
          </a:bodyPr>
          <a:lstStyle/>
          <a:p>
            <a:pPr marL="0" indent="0">
              <a:buNone/>
            </a:pPr>
            <a:r>
              <a:rPr lang="en-US" sz="2600" dirty="0"/>
              <a:t>Install and load r5r</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E80BA54-655F-EC18-7892-F44C484E7F23}"/>
              </a:ext>
            </a:extLst>
          </p:cNvPr>
          <p:cNvSpPr/>
          <p:nvPr/>
        </p:nvSpPr>
        <p:spPr>
          <a:xfrm>
            <a:off x="162127" y="783771"/>
            <a:ext cx="7542485" cy="424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44C59DE3-8B3E-E466-C804-9B50080FB289}"/>
              </a:ext>
            </a:extLst>
          </p:cNvPr>
          <p:cNvCxnSpPr>
            <a:cxnSpLocks/>
            <a:stCxn id="3" idx="3"/>
          </p:cNvCxnSpPr>
          <p:nvPr/>
        </p:nvCxnSpPr>
        <p:spPr>
          <a:xfrm>
            <a:off x="7704612" y="996021"/>
            <a:ext cx="5859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538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Content Placeholder 2">
            <a:extLst>
              <a:ext uri="{FF2B5EF4-FFF2-40B4-BE49-F238E27FC236}">
                <a16:creationId xmlns:a16="http://schemas.microsoft.com/office/drawing/2014/main" id="{77A30816-7B56-E10D-5318-EB1F35D3E567}"/>
              </a:ext>
            </a:extLst>
          </p:cNvPr>
          <p:cNvSpPr txBox="1">
            <a:spLocks/>
          </p:cNvSpPr>
          <p:nvPr/>
        </p:nvSpPr>
        <p:spPr>
          <a:xfrm>
            <a:off x="8403220" y="941570"/>
            <a:ext cx="3933080" cy="753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Build network from OSM and GTFS</a:t>
            </a:r>
          </a:p>
        </p:txBody>
      </p:sp>
      <p:sp>
        <p:nvSpPr>
          <p:cNvPr id="3" name="Rectangle 2">
            <a:extLst>
              <a:ext uri="{FF2B5EF4-FFF2-40B4-BE49-F238E27FC236}">
                <a16:creationId xmlns:a16="http://schemas.microsoft.com/office/drawing/2014/main" id="{27389433-695F-53DD-803A-071A8932167D}"/>
              </a:ext>
            </a:extLst>
          </p:cNvPr>
          <p:cNvSpPr/>
          <p:nvPr/>
        </p:nvSpPr>
        <p:spPr>
          <a:xfrm>
            <a:off x="162127" y="1195251"/>
            <a:ext cx="7542485" cy="222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 name="Straight Connector 3">
            <a:extLst>
              <a:ext uri="{FF2B5EF4-FFF2-40B4-BE49-F238E27FC236}">
                <a16:creationId xmlns:a16="http://schemas.microsoft.com/office/drawing/2014/main" id="{4FCC9A9F-0066-BCCD-3F34-29C1E48427D6}"/>
              </a:ext>
            </a:extLst>
          </p:cNvPr>
          <p:cNvCxnSpPr>
            <a:cxnSpLocks/>
            <a:stCxn id="3" idx="3"/>
          </p:cNvCxnSpPr>
          <p:nvPr/>
        </p:nvCxnSpPr>
        <p:spPr>
          <a:xfrm>
            <a:off x="7704612" y="1306286"/>
            <a:ext cx="547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179BDD0-555F-0407-39AB-56F205A03580}"/>
              </a:ext>
            </a:extLst>
          </p:cNvPr>
          <p:cNvSpPr txBox="1">
            <a:spLocks/>
          </p:cNvSpPr>
          <p:nvPr/>
        </p:nvSpPr>
        <p:spPr>
          <a:xfrm>
            <a:off x="7978536" y="3463426"/>
            <a:ext cx="3933080" cy="12283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Note: To understand the network in more detail, see: </a:t>
            </a:r>
            <a:r>
              <a:rPr lang="en-US" sz="2000" dirty="0">
                <a:hlinkClick r:id="rId4"/>
              </a:rPr>
              <a:t>http://docs.opentripplanner.org/en/latest/RouterConfiguration/</a:t>
            </a:r>
            <a:endParaRPr lang="en-US" sz="2000" dirty="0"/>
          </a:p>
          <a:p>
            <a:pPr marL="0" indent="0">
              <a:buNone/>
            </a:pPr>
            <a:endParaRPr lang="en-US" sz="2000" dirty="0"/>
          </a:p>
        </p:txBody>
      </p:sp>
    </p:spTree>
    <p:extLst>
      <p:ext uri="{BB962C8B-B14F-4D97-AF65-F5344CB8AC3E}">
        <p14:creationId xmlns:p14="http://schemas.microsoft.com/office/powerpoint/2010/main" val="2544940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8403220" y="1084864"/>
            <a:ext cx="3626652" cy="8010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Load origin and destination coordinates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F58FDAD-1333-8837-FB6D-130626653F0B}"/>
              </a:ext>
            </a:extLst>
          </p:cNvPr>
          <p:cNvSpPr/>
          <p:nvPr/>
        </p:nvSpPr>
        <p:spPr>
          <a:xfrm>
            <a:off x="162127" y="1376226"/>
            <a:ext cx="7542485" cy="222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 name="Straight Connector 3">
            <a:extLst>
              <a:ext uri="{FF2B5EF4-FFF2-40B4-BE49-F238E27FC236}">
                <a16:creationId xmlns:a16="http://schemas.microsoft.com/office/drawing/2014/main" id="{E7B2DF5C-0DA4-D10F-792E-2C7163716F19}"/>
              </a:ext>
            </a:extLst>
          </p:cNvPr>
          <p:cNvCxnSpPr>
            <a:cxnSpLocks/>
            <a:stCxn id="3" idx="3"/>
          </p:cNvCxnSpPr>
          <p:nvPr/>
        </p:nvCxnSpPr>
        <p:spPr>
          <a:xfrm>
            <a:off x="7704612" y="1487261"/>
            <a:ext cx="547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220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3652</TotalTime>
  <Words>4303</Words>
  <Application>Microsoft Office PowerPoint</Application>
  <PresentationFormat>Widescreen</PresentationFormat>
  <Paragraphs>249</Paragraphs>
  <Slides>28</Slides>
  <Notes>28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-apple-system</vt:lpstr>
      <vt:lpstr>Arial</vt:lpstr>
      <vt:lpstr>Calibri</vt:lpstr>
      <vt:lpstr>Calibri Light</vt:lpstr>
      <vt:lpstr>Inter</vt:lpstr>
      <vt:lpstr>Office Theme</vt:lpstr>
      <vt:lpstr>PowerPoint Presentation</vt:lpstr>
      <vt:lpstr>Networks are hard.  Multimodal networks are much harder!</vt:lpstr>
      <vt:lpstr>Sometimes you need foolproof routing or research-grade analysis.</vt:lpstr>
      <vt:lpstr>But sometimes you just need a general sense of a place… and the people and things that are nearby.</vt:lpstr>
      <vt:lpstr>Luckily, there are (open source) apps for that!</vt:lpstr>
      <vt:lpstr>That’s great, but how does it work? </vt:lpstr>
      <vt:lpstr>That’s great, but how does it work? </vt:lpstr>
      <vt:lpstr>That’s great, but how does it work? </vt:lpstr>
      <vt:lpstr>That’s great, but how does it work? </vt:lpstr>
      <vt:lpstr>That’s great, but how does it work? </vt:lpstr>
      <vt:lpstr>That’s great, but how does it work? </vt:lpstr>
      <vt:lpstr>That’s great, but how does it work? </vt:lpstr>
      <vt:lpstr>The result doesn’t look very impressive at first…</vt:lpstr>
      <vt:lpstr>… but with a little GIS work, cool things are possible!</vt:lpstr>
      <vt:lpstr>Example - Travel time comparison by mode (from this conference)</vt:lpstr>
      <vt:lpstr>Example - Travel time rings (from Intel site)</vt:lpstr>
      <vt:lpstr>Example - Travel time rings (from Intel site)</vt:lpstr>
      <vt:lpstr>Example – Accessibility analysis</vt:lpstr>
      <vt:lpstr>Example – Accessibility analysis</vt:lpstr>
      <vt:lpstr>What if we were to…</vt:lpstr>
      <vt:lpstr>Naturally, it can generate itineraries too.</vt:lpstr>
      <vt:lpstr>Lessons learned and caveats</vt:lpstr>
      <vt:lpstr>Does this sound like too much work? Try Conveyal!</vt:lpstr>
      <vt:lpstr>Thank you!  Questions?</vt:lpstr>
      <vt:lpstr>Unused slides</vt:lpstr>
      <vt:lpstr>Background information</vt:lpstr>
      <vt:lpstr>Another Conveyal screenshot</vt:lpstr>
      <vt:lpstr>Another Conveyal screenshot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Porr</dc:creator>
  <cp:lastModifiedBy>Adam Porr</cp:lastModifiedBy>
  <cp:revision>168</cp:revision>
  <dcterms:created xsi:type="dcterms:W3CDTF">2022-09-18T17:37:10Z</dcterms:created>
  <dcterms:modified xsi:type="dcterms:W3CDTF">2022-09-22T18:39:25Z</dcterms:modified>
</cp:coreProperties>
</file>